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ppt/tags/tag5.xml" ContentType="application/vnd.openxmlformats-officedocument.presentationml.tags+xml"/>
  <Override PartName="/ppt/notesSlides/notesSlide4.xml" ContentType="application/vnd.openxmlformats-officedocument.presentationml.notesSlide+xml"/>
  <Override PartName="/ppt/tags/tag6.xml" ContentType="application/vnd.openxmlformats-officedocument.presentationml.tags+xml"/>
  <Override PartName="/ppt/notesSlides/notesSlide5.xml" ContentType="application/vnd.openxmlformats-officedocument.presentationml.notesSlide+xml"/>
  <Override PartName="/ppt/tags/tag7.xml" ContentType="application/vnd.openxmlformats-officedocument.presentationml.tags+xml"/>
  <Override PartName="/ppt/notesSlides/notesSlide6.xml" ContentType="application/vnd.openxmlformats-officedocument.presentationml.notesSlide+xml"/>
  <Override PartName="/ppt/tags/tag8.xml" ContentType="application/vnd.openxmlformats-officedocument.presentationml.tags+xml"/>
  <Override PartName="/ppt/notesSlides/notesSlide7.xml" ContentType="application/vnd.openxmlformats-officedocument.presentationml.notesSlide+xml"/>
  <Override PartName="/ppt/tags/tag9.xml" ContentType="application/vnd.openxmlformats-officedocument.presentationml.tags+xml"/>
  <Override PartName="/ppt/notesSlides/notesSlide8.xml" ContentType="application/vnd.openxmlformats-officedocument.presentationml.notesSlide+xml"/>
  <Override PartName="/ppt/tags/tag10.xml" ContentType="application/vnd.openxmlformats-officedocument.presentationml.tags+xml"/>
  <Override PartName="/ppt/notesSlides/notesSlide9.xml" ContentType="application/vnd.openxmlformats-officedocument.presentationml.notesSlide+xml"/>
  <Override PartName="/ppt/tags/tag11.xml" ContentType="application/vnd.openxmlformats-officedocument.presentationml.tags+xml"/>
  <Override PartName="/ppt/notesSlides/notesSlide10.xml" ContentType="application/vnd.openxmlformats-officedocument.presentationml.notesSlide+xml"/>
  <Override PartName="/ppt/tags/tag12.xml" ContentType="application/vnd.openxmlformats-officedocument.presentationml.tags+xml"/>
  <Override PartName="/ppt/notesSlides/notesSlide11.xml" ContentType="application/vnd.openxmlformats-officedocument.presentationml.notesSlide+xml"/>
  <Override PartName="/ppt/tags/tag13.xml" ContentType="application/vnd.openxmlformats-officedocument.presentationml.tags+xml"/>
  <Override PartName="/ppt/notesSlides/notesSlide12.xml" ContentType="application/vnd.openxmlformats-officedocument.presentationml.notesSlide+xml"/>
  <Override PartName="/ppt/tags/tag14.xml" ContentType="application/vnd.openxmlformats-officedocument.presentationml.tags+xml"/>
  <Override PartName="/ppt/notesSlides/notesSlide13.xml" ContentType="application/vnd.openxmlformats-officedocument.presentationml.notesSlide+xml"/>
  <Override PartName="/ppt/tags/tag15.xml" ContentType="application/vnd.openxmlformats-officedocument.presentationml.tags+xml"/>
  <Override PartName="/ppt/notesSlides/notesSlide14.xml" ContentType="application/vnd.openxmlformats-officedocument.presentationml.notesSlide+xml"/>
  <Override PartName="/ppt/tags/tag16.xml" ContentType="application/vnd.openxmlformats-officedocument.presentationml.tags+xml"/>
  <Override PartName="/ppt/notesSlides/notesSlide15.xml" ContentType="application/vnd.openxmlformats-officedocument.presentationml.notesSlide+xml"/>
  <Override PartName="/ppt/tags/tag17.xml" ContentType="application/vnd.openxmlformats-officedocument.presentationml.tags+xml"/>
  <Override PartName="/ppt/notesSlides/notesSlide16.xml" ContentType="application/vnd.openxmlformats-officedocument.presentationml.notesSlide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notesSlides/notesSlide17.xml" ContentType="application/vnd.openxmlformats-officedocument.presentationml.notesSlide+xml"/>
  <Override PartName="/ppt/tags/tag20.xml" ContentType="application/vnd.openxmlformats-officedocument.presentationml.tags+xml"/>
  <Override PartName="/ppt/notesSlides/notesSlide18.xml" ContentType="application/vnd.openxmlformats-officedocument.presentationml.notesSlide+xml"/>
  <Override PartName="/ppt/tags/tag21.xml" ContentType="application/vnd.openxmlformats-officedocument.presentationml.tags+xml"/>
  <Override PartName="/ppt/notesSlides/notesSlide19.xml" ContentType="application/vnd.openxmlformats-officedocument.presentationml.notesSlide+xml"/>
  <Override PartName="/ppt/tags/tag22.xml" ContentType="application/vnd.openxmlformats-officedocument.presentationml.tags+xml"/>
  <Override PartName="/ppt/notesSlides/notesSlide20.xml" ContentType="application/vnd.openxmlformats-officedocument.presentationml.notesSlide+xml"/>
  <Override PartName="/ppt/tags/tag23.xml" ContentType="application/vnd.openxmlformats-officedocument.presentationml.tags+xml"/>
  <Override PartName="/ppt/notesSlides/notesSlide21.xml" ContentType="application/vnd.openxmlformats-officedocument.presentationml.notesSlide+xml"/>
  <Override PartName="/ppt/tags/tag24.xml" ContentType="application/vnd.openxmlformats-officedocument.presentationml.tags+xml"/>
  <Override PartName="/ppt/notesSlides/notesSlide22.xml" ContentType="application/vnd.openxmlformats-officedocument.presentationml.notesSlide+xml"/>
  <Override PartName="/ppt/tags/tag25.xml" ContentType="application/vnd.openxmlformats-officedocument.presentationml.tags+xml"/>
  <Override PartName="/ppt/notesSlides/notesSlide23.xml" ContentType="application/vnd.openxmlformats-officedocument.presentationml.notesSlide+xml"/>
  <Override PartName="/ppt/tags/tag26.xml" ContentType="application/vnd.openxmlformats-officedocument.presentationml.tags+xml"/>
  <Override PartName="/ppt/notesSlides/notesSlide24.xml" ContentType="application/vnd.openxmlformats-officedocument.presentationml.notesSlide+xml"/>
  <Override PartName="/ppt/tags/tag27.xml" ContentType="application/vnd.openxmlformats-officedocument.presentationml.tags+xml"/>
  <Override PartName="/ppt/notesSlides/notesSlide25.xml" ContentType="application/vnd.openxmlformats-officedocument.presentationml.notesSlide+xml"/>
  <Override PartName="/ppt/tags/tag28.xml" ContentType="application/vnd.openxmlformats-officedocument.presentationml.tags+xml"/>
  <Override PartName="/ppt/notesSlides/notesSlide26.xml" ContentType="application/vnd.openxmlformats-officedocument.presentationml.notesSlide+xml"/>
  <Override PartName="/ppt/tags/tag29.xml" ContentType="application/vnd.openxmlformats-officedocument.presentationml.tags+xml"/>
  <Override PartName="/ppt/notesSlides/notesSlide27.xml" ContentType="application/vnd.openxmlformats-officedocument.presentationml.notesSlide+xml"/>
  <Override PartName="/ppt/tags/tag30.xml" ContentType="application/vnd.openxmlformats-officedocument.presentationml.tags+xml"/>
  <Override PartName="/ppt/notesSlides/notesSlide28.xml" ContentType="application/vnd.openxmlformats-officedocument.presentationml.notesSlide+xml"/>
  <Override PartName="/ppt/tags/tag31.xml" ContentType="application/vnd.openxmlformats-officedocument.presentationml.tags+xml"/>
  <Override PartName="/ppt/notesSlides/notesSlide29.xml" ContentType="application/vnd.openxmlformats-officedocument.presentationml.notesSlide+xml"/>
  <Override PartName="/ppt/tags/tag32.xml" ContentType="application/vnd.openxmlformats-officedocument.presentationml.tags+xml"/>
  <Override PartName="/ppt/notesSlides/notesSlide30.xml" ContentType="application/vnd.openxmlformats-officedocument.presentationml.notesSlide+xml"/>
  <Override PartName="/ppt/tags/tag33.xml" ContentType="application/vnd.openxmlformats-officedocument.presentationml.tags+xml"/>
  <Override PartName="/ppt/notesSlides/notesSlide31.xml" ContentType="application/vnd.openxmlformats-officedocument.presentationml.notesSlide+xml"/>
  <Override PartName="/ppt/tags/tag34.xml" ContentType="application/vnd.openxmlformats-officedocument.presentationml.tags+xml"/>
  <Override PartName="/ppt/notesSlides/notesSlide32.xml" ContentType="application/vnd.openxmlformats-officedocument.presentationml.notesSlide+xml"/>
  <Override PartName="/ppt/tags/tag35.xml" ContentType="application/vnd.openxmlformats-officedocument.presentationml.tags+xml"/>
  <Override PartName="/ppt/notesSlides/notesSlide33.xml" ContentType="application/vnd.openxmlformats-officedocument.presentationml.notesSlide+xml"/>
  <Override PartName="/ppt/tags/tag36.xml" ContentType="application/vnd.openxmlformats-officedocument.presentationml.tags+xml"/>
  <Override PartName="/ppt/notesSlides/notesSlide34.xml" ContentType="application/vnd.openxmlformats-officedocument.presentationml.notesSlide+xml"/>
  <Override PartName="/ppt/tags/tag37.xml" ContentType="application/vnd.openxmlformats-officedocument.presentationml.tags+xml"/>
  <Override PartName="/ppt/notesSlides/notesSlide35.xml" ContentType="application/vnd.openxmlformats-officedocument.presentationml.notesSlide+xml"/>
  <Override PartName="/ppt/tags/tag38.xml" ContentType="application/vnd.openxmlformats-officedocument.presentationml.tags+xml"/>
  <Override PartName="/ppt/notesSlides/notesSlide36.xml" ContentType="application/vnd.openxmlformats-officedocument.presentationml.notesSlide+xml"/>
  <Override PartName="/ppt/tags/tag39.xml" ContentType="application/vnd.openxmlformats-officedocument.presentationml.tags+xml"/>
  <Override PartName="/ppt/notesSlides/notesSlide37.xml" ContentType="application/vnd.openxmlformats-officedocument.presentationml.notesSlide+xml"/>
  <Override PartName="/ppt/tags/tag40.xml" ContentType="application/vnd.openxmlformats-officedocument.presentationml.tags+xml"/>
  <Override PartName="/ppt/notesSlides/notesSlide38.xml" ContentType="application/vnd.openxmlformats-officedocument.presentationml.notesSlide+xml"/>
  <Override PartName="/ppt/tags/tag41.xml" ContentType="application/vnd.openxmlformats-officedocument.presentationml.tags+xml"/>
  <Override PartName="/ppt/notesSlides/notesSlide39.xml" ContentType="application/vnd.openxmlformats-officedocument.presentationml.notesSlide+xml"/>
  <Override PartName="/ppt/tags/tag42.xml" ContentType="application/vnd.openxmlformats-officedocument.presentationml.tags+xml"/>
  <Override PartName="/ppt/notesSlides/notesSlide40.xml" ContentType="application/vnd.openxmlformats-officedocument.presentationml.notesSlide+xml"/>
  <Override PartName="/ppt/tags/tag43.xml" ContentType="application/vnd.openxmlformats-officedocument.presentationml.tags+xml"/>
  <Override PartName="/ppt/notesSlides/notesSlide41.xml" ContentType="application/vnd.openxmlformats-officedocument.presentationml.notesSlide+xml"/>
  <Override PartName="/ppt/tags/tag44.xml" ContentType="application/vnd.openxmlformats-officedocument.presentationml.tags+xml"/>
  <Override PartName="/ppt/notesSlides/notesSlide42.xml" ContentType="application/vnd.openxmlformats-officedocument.presentationml.notesSlide+xml"/>
  <Override PartName="/ppt/tags/tag45.xml" ContentType="application/vnd.openxmlformats-officedocument.presentationml.tags+xml"/>
  <Override PartName="/ppt/notesSlides/notesSlide43.xml" ContentType="application/vnd.openxmlformats-officedocument.presentationml.notesSlide+xml"/>
  <Override PartName="/ppt/tags/tag46.xml" ContentType="application/vnd.openxmlformats-officedocument.presentationml.tags+xml"/>
  <Override PartName="/ppt/notesSlides/notesSlide44.xml" ContentType="application/vnd.openxmlformats-officedocument.presentationml.notesSlide+xml"/>
  <Override PartName="/ppt/tags/tag47.xml" ContentType="application/vnd.openxmlformats-officedocument.presentationml.tags+xml"/>
  <Override PartName="/ppt/notesSlides/notesSlide45.xml" ContentType="application/vnd.openxmlformats-officedocument.presentationml.notesSlide+xml"/>
  <Override PartName="/ppt/tags/tag48.xml" ContentType="application/vnd.openxmlformats-officedocument.presentationml.tags+xml"/>
  <Override PartName="/ppt/notesSlides/notesSlide46.xml" ContentType="application/vnd.openxmlformats-officedocument.presentationml.notesSlide+xml"/>
  <Override PartName="/ppt/tags/tag49.xml" ContentType="application/vnd.openxmlformats-officedocument.presentationml.tags+xml"/>
  <Override PartName="/ppt/notesSlides/notesSlide47.xml" ContentType="application/vnd.openxmlformats-officedocument.presentationml.notesSlide+xml"/>
  <Override PartName="/ppt/tags/tag50.xml" ContentType="application/vnd.openxmlformats-officedocument.presentationml.tags+xml"/>
  <Override PartName="/ppt/notesSlides/notesSlide48.xml" ContentType="application/vnd.openxmlformats-officedocument.presentationml.notesSlide+xml"/>
  <Override PartName="/ppt/tags/tag51.xml" ContentType="application/vnd.openxmlformats-officedocument.presentationml.tags+xml"/>
  <Override PartName="/ppt/notesSlides/notesSlide49.xml" ContentType="application/vnd.openxmlformats-officedocument.presentationml.notesSlide+xml"/>
  <Override PartName="/ppt/tags/tag52.xml" ContentType="application/vnd.openxmlformats-officedocument.presentationml.tags+xml"/>
  <Override PartName="/ppt/notesSlides/notesSlide50.xml" ContentType="application/vnd.openxmlformats-officedocument.presentationml.notesSlide+xml"/>
  <Override PartName="/ppt/tags/tag53.xml" ContentType="application/vnd.openxmlformats-officedocument.presentationml.tags+xml"/>
  <Override PartName="/ppt/notesSlides/notesSlide51.xml" ContentType="application/vnd.openxmlformats-officedocument.presentationml.notesSlide+xml"/>
  <Override PartName="/ppt/tags/tag54.xml" ContentType="application/vnd.openxmlformats-officedocument.presentationml.tags+xml"/>
  <Override PartName="/ppt/notesSlides/notesSlide52.xml" ContentType="application/vnd.openxmlformats-officedocument.presentationml.notesSlide+xml"/>
  <Override PartName="/ppt/tags/tag55.xml" ContentType="application/vnd.openxmlformats-officedocument.presentationml.tags+xml"/>
  <Override PartName="/ppt/notesSlides/notesSlide53.xml" ContentType="application/vnd.openxmlformats-officedocument.presentationml.notesSlide+xml"/>
  <Override PartName="/ppt/tags/tag56.xml" ContentType="application/vnd.openxmlformats-officedocument.presentationml.tags+xml"/>
  <Override PartName="/ppt/notesSlides/notesSlide54.xml" ContentType="application/vnd.openxmlformats-officedocument.presentationml.notesSlide+xml"/>
  <Override PartName="/ppt/tags/tag57.xml" ContentType="application/vnd.openxmlformats-officedocument.presentationml.tags+xml"/>
  <Override PartName="/ppt/notesSlides/notesSlide55.xml" ContentType="application/vnd.openxmlformats-officedocument.presentationml.notesSlide+xml"/>
  <Override PartName="/ppt/tags/tag58.xml" ContentType="application/vnd.openxmlformats-officedocument.presentationml.tags+xml"/>
  <Override PartName="/ppt/notesSlides/notesSlide56.xml" ContentType="application/vnd.openxmlformats-officedocument.presentationml.notesSlide+xml"/>
  <Override PartName="/ppt/tags/tag59.xml" ContentType="application/vnd.openxmlformats-officedocument.presentationml.tags+xml"/>
  <Override PartName="/ppt/notesSlides/notesSlide57.xml" ContentType="application/vnd.openxmlformats-officedocument.presentationml.notesSlide+xml"/>
  <Override PartName="/ppt/tags/tag60.xml" ContentType="application/vnd.openxmlformats-officedocument.presentationml.tags+xml"/>
  <Override PartName="/ppt/notesSlides/notesSlide58.xml" ContentType="application/vnd.openxmlformats-officedocument.presentationml.notesSlide+xml"/>
  <Override PartName="/ppt/tags/tag61.xml" ContentType="application/vnd.openxmlformats-officedocument.presentationml.tags+xml"/>
  <Override PartName="/ppt/notesSlides/notesSlide59.xml" ContentType="application/vnd.openxmlformats-officedocument.presentationml.notesSlide+xml"/>
  <Override PartName="/ppt/tags/tag62.xml" ContentType="application/vnd.openxmlformats-officedocument.presentationml.tags+xml"/>
  <Override PartName="/ppt/notesSlides/notesSlide60.xml" ContentType="application/vnd.openxmlformats-officedocument.presentationml.notesSlide+xml"/>
  <Override PartName="/ppt/tags/tag63.xml" ContentType="application/vnd.openxmlformats-officedocument.presentationml.tags+xml"/>
  <Override PartName="/ppt/notesSlides/notesSlide61.xml" ContentType="application/vnd.openxmlformats-officedocument.presentationml.notesSlide+xml"/>
  <Override PartName="/ppt/tags/tag64.xml" ContentType="application/vnd.openxmlformats-officedocument.presentationml.tags+xml"/>
  <Override PartName="/ppt/notesSlides/notesSlide62.xml" ContentType="application/vnd.openxmlformats-officedocument.presentationml.notesSlide+xml"/>
  <Override PartName="/ppt/tags/tag65.xml" ContentType="application/vnd.openxmlformats-officedocument.presentationml.tags+xml"/>
  <Override PartName="/ppt/notesSlides/notesSlide63.xml" ContentType="application/vnd.openxmlformats-officedocument.presentationml.notesSlide+xml"/>
  <Override PartName="/ppt/tags/tag66.xml" ContentType="application/vnd.openxmlformats-officedocument.presentationml.tags+xml"/>
  <Override PartName="/ppt/notesSlides/notesSlide64.xml" ContentType="application/vnd.openxmlformats-officedocument.presentationml.notesSlide+xml"/>
  <Override PartName="/ppt/tags/tag67.xml" ContentType="application/vnd.openxmlformats-officedocument.presentationml.tags+xml"/>
  <Override PartName="/ppt/notesSlides/notesSlide65.xml" ContentType="application/vnd.openxmlformats-officedocument.presentationml.notesSlide+xml"/>
  <Override PartName="/ppt/tags/tag68.xml" ContentType="application/vnd.openxmlformats-officedocument.presentationml.tags+xml"/>
  <Override PartName="/ppt/notesSlides/notesSlide66.xml" ContentType="application/vnd.openxmlformats-officedocument.presentationml.notesSlide+xml"/>
  <Override PartName="/ppt/tags/tag69.xml" ContentType="application/vnd.openxmlformats-officedocument.presentationml.tags+xml"/>
  <Override PartName="/ppt/notesSlides/notesSlide67.xml" ContentType="application/vnd.openxmlformats-officedocument.presentationml.notesSlide+xml"/>
  <Override PartName="/ppt/tags/tag70.xml" ContentType="application/vnd.openxmlformats-officedocument.presentationml.tags+xml"/>
  <Override PartName="/ppt/notesSlides/notesSlide68.xml" ContentType="application/vnd.openxmlformats-officedocument.presentationml.notesSlide+xml"/>
  <Override PartName="/ppt/tags/tag71.xml" ContentType="application/vnd.openxmlformats-officedocument.presentationml.tags+xml"/>
  <Override PartName="/ppt/notesSlides/notesSlide69.xml" ContentType="application/vnd.openxmlformats-officedocument.presentationml.notesSlide+xml"/>
  <Override PartName="/ppt/tags/tag72.xml" ContentType="application/vnd.openxmlformats-officedocument.presentationml.tags+xml"/>
  <Override PartName="/ppt/notesSlides/notesSlide70.xml" ContentType="application/vnd.openxmlformats-officedocument.presentationml.notesSlide+xml"/>
  <Override PartName="/ppt/tags/tag73.xml" ContentType="application/vnd.openxmlformats-officedocument.presentationml.tags+xml"/>
  <Override PartName="/ppt/notesSlides/notesSlide71.xml" ContentType="application/vnd.openxmlformats-officedocument.presentationml.notesSlide+xml"/>
  <Override PartName="/ppt/tags/tag74.xml" ContentType="application/vnd.openxmlformats-officedocument.presentationml.tags+xml"/>
  <Override PartName="/ppt/notesSlides/notesSlide72.xml" ContentType="application/vnd.openxmlformats-officedocument.presentationml.notesSlide+xml"/>
  <Override PartName="/ppt/tags/tag75.xml" ContentType="application/vnd.openxmlformats-officedocument.presentationml.tags+xml"/>
  <Override PartName="/ppt/notesSlides/notesSlide73.xml" ContentType="application/vnd.openxmlformats-officedocument.presentationml.notesSlide+xml"/>
  <Override PartName="/ppt/tags/tag76.xml" ContentType="application/vnd.openxmlformats-officedocument.presentationml.tags+xml"/>
  <Override PartName="/ppt/notesSlides/notesSlide74.xml" ContentType="application/vnd.openxmlformats-officedocument.presentationml.notesSlide+xml"/>
  <Override PartName="/ppt/tags/tag77.xml" ContentType="application/vnd.openxmlformats-officedocument.presentationml.tags+xml"/>
  <Override PartName="/ppt/notesSlides/notesSlide75.xml" ContentType="application/vnd.openxmlformats-officedocument.presentationml.notesSlide+xml"/>
  <Override PartName="/ppt/tags/tag78.xml" ContentType="application/vnd.openxmlformats-officedocument.presentationml.tags+xml"/>
  <Override PartName="/ppt/notesSlides/notesSlide76.xml" ContentType="application/vnd.openxmlformats-officedocument.presentationml.notesSlide+xml"/>
  <Override PartName="/ppt/tags/tag79.xml" ContentType="application/vnd.openxmlformats-officedocument.presentationml.tags+xml"/>
  <Override PartName="/ppt/notesSlides/notesSlide77.xml" ContentType="application/vnd.openxmlformats-officedocument.presentationml.notesSlide+xml"/>
  <Override PartName="/ppt/tags/tag80.xml" ContentType="application/vnd.openxmlformats-officedocument.presentationml.tags+xml"/>
  <Override PartName="/ppt/notesSlides/notesSlide78.xml" ContentType="application/vnd.openxmlformats-officedocument.presentationml.notesSlide+xml"/>
  <Override PartName="/ppt/tags/tag81.xml" ContentType="application/vnd.openxmlformats-officedocument.presentationml.tags+xml"/>
  <Override PartName="/ppt/notesSlides/notesSlide79.xml" ContentType="application/vnd.openxmlformats-officedocument.presentationml.notesSlide+xml"/>
  <Override PartName="/ppt/tags/tag82.xml" ContentType="application/vnd.openxmlformats-officedocument.presentationml.tags+xml"/>
  <Override PartName="/ppt/notesSlides/notesSlide80.xml" ContentType="application/vnd.openxmlformats-officedocument.presentationml.notesSlide+xml"/>
  <Override PartName="/ppt/tags/tag83.xml" ContentType="application/vnd.openxmlformats-officedocument.presentationml.tags+xml"/>
  <Override PartName="/ppt/notesSlides/notesSlide81.xml" ContentType="application/vnd.openxmlformats-officedocument.presentationml.notesSlide+xml"/>
  <Override PartName="/ppt/tags/tag84.xml" ContentType="application/vnd.openxmlformats-officedocument.presentationml.tags+xml"/>
  <Override PartName="/ppt/notesSlides/notesSlide82.xml" ContentType="application/vnd.openxmlformats-officedocument.presentationml.notesSlide+xml"/>
  <Override PartName="/ppt/tags/tag85.xml" ContentType="application/vnd.openxmlformats-officedocument.presentationml.tags+xml"/>
  <Override PartName="/ppt/notesSlides/notesSlide83.xml" ContentType="application/vnd.openxmlformats-officedocument.presentationml.notesSlide+xml"/>
  <Override PartName="/ppt/tags/tag86.xml" ContentType="application/vnd.openxmlformats-officedocument.presentationml.tags+xml"/>
  <Override PartName="/ppt/notesSlides/notesSlide8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86"/>
  </p:notesMasterIdLst>
  <p:handoutMasterIdLst>
    <p:handoutMasterId r:id="rId87"/>
  </p:handoutMasterIdLst>
  <p:sldIdLst>
    <p:sldId id="386" r:id="rId2"/>
    <p:sldId id="257" r:id="rId3"/>
    <p:sldId id="406" r:id="rId4"/>
    <p:sldId id="407" r:id="rId5"/>
    <p:sldId id="409" r:id="rId6"/>
    <p:sldId id="410" r:id="rId7"/>
    <p:sldId id="920" r:id="rId8"/>
    <p:sldId id="412" r:id="rId9"/>
    <p:sldId id="927" r:id="rId10"/>
    <p:sldId id="928" r:id="rId11"/>
    <p:sldId id="932" r:id="rId12"/>
    <p:sldId id="929" r:id="rId13"/>
    <p:sldId id="930" r:id="rId14"/>
    <p:sldId id="430" r:id="rId15"/>
    <p:sldId id="926" r:id="rId16"/>
    <p:sldId id="413" r:id="rId17"/>
    <p:sldId id="933" r:id="rId18"/>
    <p:sldId id="935" r:id="rId19"/>
    <p:sldId id="434" r:id="rId20"/>
    <p:sldId id="432" r:id="rId21"/>
    <p:sldId id="433" r:id="rId22"/>
    <p:sldId id="934" r:id="rId23"/>
    <p:sldId id="415" r:id="rId24"/>
    <p:sldId id="936" r:id="rId25"/>
    <p:sldId id="937" r:id="rId26"/>
    <p:sldId id="943" r:id="rId27"/>
    <p:sldId id="947" r:id="rId28"/>
    <p:sldId id="946" r:id="rId29"/>
    <p:sldId id="950" r:id="rId30"/>
    <p:sldId id="944" r:id="rId31"/>
    <p:sldId id="945" r:id="rId32"/>
    <p:sldId id="948" r:id="rId33"/>
    <p:sldId id="951" r:id="rId34"/>
    <p:sldId id="953" r:id="rId35"/>
    <p:sldId id="952" r:id="rId36"/>
    <p:sldId id="939" r:id="rId37"/>
    <p:sldId id="429" r:id="rId38"/>
    <p:sldId id="941" r:id="rId39"/>
    <p:sldId id="955" r:id="rId40"/>
    <p:sldId id="957" r:id="rId41"/>
    <p:sldId id="940" r:id="rId42"/>
    <p:sldId id="924" r:id="rId43"/>
    <p:sldId id="479" r:id="rId44"/>
    <p:sldId id="480" r:id="rId45"/>
    <p:sldId id="481" r:id="rId46"/>
    <p:sldId id="482" r:id="rId47"/>
    <p:sldId id="483" r:id="rId48"/>
    <p:sldId id="484" r:id="rId49"/>
    <p:sldId id="942" r:id="rId50"/>
    <p:sldId id="438" r:id="rId51"/>
    <p:sldId id="439" r:id="rId52"/>
    <p:sldId id="441" r:id="rId53"/>
    <p:sldId id="922" r:id="rId54"/>
    <p:sldId id="442" r:id="rId55"/>
    <p:sldId id="443" r:id="rId56"/>
    <p:sldId id="444" r:id="rId57"/>
    <p:sldId id="958" r:id="rId58"/>
    <p:sldId id="446" r:id="rId59"/>
    <p:sldId id="968" r:id="rId60"/>
    <p:sldId id="962" r:id="rId61"/>
    <p:sldId id="959" r:id="rId62"/>
    <p:sldId id="969" r:id="rId63"/>
    <p:sldId id="966" r:id="rId64"/>
    <p:sldId id="963" r:id="rId65"/>
    <p:sldId id="967" r:id="rId66"/>
    <p:sldId id="961" r:id="rId67"/>
    <p:sldId id="960" r:id="rId68"/>
    <p:sldId id="925" r:id="rId69"/>
    <p:sldId id="485" r:id="rId70"/>
    <p:sldId id="486" r:id="rId71"/>
    <p:sldId id="487" r:id="rId72"/>
    <p:sldId id="488" r:id="rId73"/>
    <p:sldId id="489" r:id="rId74"/>
    <p:sldId id="490" r:id="rId75"/>
    <p:sldId id="491" r:id="rId76"/>
    <p:sldId id="492" r:id="rId77"/>
    <p:sldId id="493" r:id="rId78"/>
    <p:sldId id="494" r:id="rId79"/>
    <p:sldId id="495" r:id="rId80"/>
    <p:sldId id="496" r:id="rId81"/>
    <p:sldId id="498" r:id="rId82"/>
    <p:sldId id="499" r:id="rId83"/>
    <p:sldId id="500" r:id="rId84"/>
    <p:sldId id="757" r:id="rId85"/>
  </p:sldIdLst>
  <p:sldSz cx="9144000" cy="6858000" type="screen4x3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arah Harris" initials="SH" lastIdx="1" clrIdx="0">
    <p:extLst>
      <p:ext uri="{19B8F6BF-5375-455C-9EA6-DF929625EA0E}">
        <p15:presenceInfo xmlns:p15="http://schemas.microsoft.com/office/powerpoint/2012/main" userId="f559caf935004dd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clrMode="bw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32A6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811" autoAdjust="0"/>
    <p:restoredTop sz="90877" autoAdjust="0"/>
  </p:normalViewPr>
  <p:slideViewPr>
    <p:cSldViewPr>
      <p:cViewPr varScale="1">
        <p:scale>
          <a:sx n="84" d="100"/>
          <a:sy n="84" d="100"/>
        </p:scale>
        <p:origin x="1212" y="53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97" d="100"/>
          <a:sy n="97" d="100"/>
        </p:scale>
        <p:origin x="2552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presProps" Target="presProp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90" Type="http://schemas.openxmlformats.org/officeDocument/2006/relationships/viewProps" Target="viewProps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commentAuthors" Target="commentAuthors.xml"/><Relationship Id="rId9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tableStyles" Target="tableStyles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handoutMaster" Target="handoutMasters/handoutMaster1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358DC7-2DB0-F743-B206-666BD2CB356D}" type="datetimeFigureOut">
              <a:rPr lang="en-US" smtClean="0"/>
              <a:t>1/28/2021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EB4F19-52D0-CA4D-A6ED-ADA89533F6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4364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4.png>
</file>

<file path=ppt/media/image16.jpg>
</file>

<file path=ppt/media/image17.png>
</file>

<file path=ppt/media/image19.png>
</file>

<file path=ppt/media/image2.png>
</file>

<file path=ppt/media/image20.png>
</file>

<file path=ppt/media/image21.tiff>
</file>

<file path=ppt/media/image22.png>
</file>

<file path=ppt/media/image28.png>
</file>

<file path=ppt/media/image29.png>
</file>

<file path=ppt/media/image31.jpg>
</file>

<file path=ppt/media/image37.jpeg>
</file>

<file path=ppt/media/image42.png>
</file>

<file path=ppt/media/image5.tiff>
</file>

<file path=ppt/media/image6.tiff>
</file>

<file path=ppt/media/image7.tiff>
</file>

<file path=ppt/media/image8.tiff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BD5E47-F045-4C01-A154-66E3997AD169}" type="datetimeFigureOut">
              <a:rPr lang="en-US" smtClean="0"/>
              <a:t>1/28/2021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3EC52C-64D1-4EF5-AC14-14AF6A3FC3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8102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9068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10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7009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11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985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12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8416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13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8423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14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3477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4700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16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25408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17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33335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18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68503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19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2271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2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03222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20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32888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21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29548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31222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23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95100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24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59925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25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89968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26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49815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27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012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28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44571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29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8280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3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29336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92431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31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8572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32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20627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33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94196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34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35856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35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5474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25936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37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54635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38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19635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39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8239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4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74652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40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53982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41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583913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39138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43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93609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44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586206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45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954567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46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87312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47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157554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48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986118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0459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5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126652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50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539462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51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845370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52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967845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61249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54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150474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55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136138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56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690707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57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113112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58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415673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59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3156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6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044291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60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819557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61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594280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62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122574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63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465280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64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288385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65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765503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66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600188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67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046002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097200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69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6011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58775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70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741527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71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153242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72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847326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73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09945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74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641431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75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278499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76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854667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77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521937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78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3948543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79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24878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8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376345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80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267838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81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269904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82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952518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83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205016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09316B91-6EC7-44FA-904A-DEB4C956EB6A}" type="slidenum">
              <a:rPr lang="en-US" sz="1200">
                <a:latin typeface="Times New Roman" pitchFamily="18" charset="0"/>
              </a:rPr>
              <a:pPr eaLnBrk="1" hangingPunct="1"/>
              <a:t>84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2252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284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0336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E107E65D-A422-4C30-B3F0-AE1AD199FA59}" type="slidenum">
              <a:rPr lang="en-US" sz="1200">
                <a:latin typeface="Times New Roman" pitchFamily="18" charset="0"/>
              </a:rPr>
              <a:pPr eaLnBrk="1" hangingPunct="1"/>
              <a:t>9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1269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698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446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38B95755-7905-5D42-BBB8-DA95748EB582}"/>
              </a:ext>
            </a:extLst>
          </p:cNvPr>
          <p:cNvSpPr/>
          <p:nvPr userDrawn="1"/>
        </p:nvSpPr>
        <p:spPr>
          <a:xfrm>
            <a:off x="154744" y="126608"/>
            <a:ext cx="8820443" cy="6594867"/>
          </a:xfrm>
          <a:prstGeom prst="roundRect">
            <a:avLst/>
          </a:prstGeom>
          <a:solidFill>
            <a:srgbClr val="EEAA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1393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600" y="5943600"/>
            <a:ext cx="773569" cy="864310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B72ED855-B359-FE46-BA79-A34DB12637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181686"/>
            <a:ext cx="7886700" cy="499527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AFD30608-3908-1245-8174-FE9205755C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4F10ED41-BE0B-0846-860B-7F6DC2EBF43A}"/>
              </a:ext>
            </a:extLst>
          </p:cNvPr>
          <p:cNvSpPr/>
          <p:nvPr userDrawn="1"/>
        </p:nvSpPr>
        <p:spPr>
          <a:xfrm>
            <a:off x="166255" y="6356354"/>
            <a:ext cx="8811489" cy="337610"/>
          </a:xfrm>
          <a:prstGeom prst="roundRect">
            <a:avLst/>
          </a:prstGeom>
          <a:solidFill>
            <a:srgbClr val="EEA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5964120A-F34E-9E46-B855-CBAE97F365B1}"/>
              </a:ext>
            </a:extLst>
          </p:cNvPr>
          <p:cNvSpPr/>
          <p:nvPr userDrawn="1"/>
        </p:nvSpPr>
        <p:spPr>
          <a:xfrm>
            <a:off x="166255" y="148248"/>
            <a:ext cx="8811490" cy="689952"/>
          </a:xfrm>
          <a:prstGeom prst="roundRect">
            <a:avLst/>
          </a:prstGeom>
          <a:solidFill>
            <a:srgbClr val="EEA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86ECF52-3929-4A66-9B2D-06977B5BDCA7}"/>
              </a:ext>
            </a:extLst>
          </p:cNvPr>
          <p:cNvSpPr txBox="1"/>
          <p:nvPr userDrawn="1"/>
        </p:nvSpPr>
        <p:spPr>
          <a:xfrm>
            <a:off x="895351" y="6369051"/>
            <a:ext cx="405764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b="1" i="0" dirty="0">
                <a:latin typeface="Arial Black" panose="020B0604020202020204" pitchFamily="34" charset="0"/>
                <a:cs typeface="Arial Black" panose="020B0604020202020204" pitchFamily="34" charset="0"/>
              </a:rPr>
              <a:t>Digital Design &amp; Computer Architecture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0FFD74B-A676-41D4-8135-3DABBE5B116F}"/>
              </a:ext>
            </a:extLst>
          </p:cNvPr>
          <p:cNvSpPr txBox="1"/>
          <p:nvPr userDrawn="1"/>
        </p:nvSpPr>
        <p:spPr>
          <a:xfrm>
            <a:off x="5004954" y="6369050"/>
            <a:ext cx="2691246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350" b="1" i="0" dirty="0">
                <a:latin typeface="Arial Black" panose="020B0604020202020204" pitchFamily="34" charset="0"/>
                <a:cs typeface="Arial Black" panose="020B0604020202020204" pitchFamily="34" charset="0"/>
              </a:rPr>
              <a:t>I/O Systems</a:t>
            </a:r>
          </a:p>
        </p:txBody>
      </p:sp>
      <p:sp>
        <p:nvSpPr>
          <p:cNvPr id="21" name="Slide Number Placeholder 1">
            <a:extLst>
              <a:ext uri="{FF2B5EF4-FFF2-40B4-BE49-F238E27FC236}">
                <a16:creationId xmlns:a16="http://schemas.microsoft.com/office/drawing/2014/main" id="{3EE0C80D-E45E-48CB-B41F-B0D3D34AE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47650" y="6324600"/>
            <a:ext cx="749300" cy="352425"/>
          </a:xfrm>
          <a:prstGeom prst="rect">
            <a:avLst/>
          </a:prstGeom>
        </p:spPr>
        <p:txBody>
          <a:bodyPr/>
          <a:lstStyle/>
          <a:p>
            <a:fld id="{E49FDE98-FD47-6140-A9A6-6873DAAB1D3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04278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33500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Relationship Id="rId5" Type="http://schemas.openxmlformats.org/officeDocument/2006/relationships/image" Target="../media/image5.tiff"/><Relationship Id="rId4" Type="http://schemas.openxmlformats.org/officeDocument/2006/relationships/image" Target="../media/image4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3.xml"/><Relationship Id="rId6" Type="http://schemas.openxmlformats.org/officeDocument/2006/relationships/image" Target="../media/image8.tiff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5" Type="http://schemas.openxmlformats.org/officeDocument/2006/relationships/image" Target="../media/image9.emf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1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4" Type="http://schemas.openxmlformats.org/officeDocument/2006/relationships/image" Target="../media/image3.em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2.xml"/><Relationship Id="rId4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3.xml"/><Relationship Id="rId4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6.xml"/><Relationship Id="rId4" Type="http://schemas.openxmlformats.org/officeDocument/2006/relationships/image" Target="../media/image7.tif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7.xml"/><Relationship Id="rId4" Type="http://schemas.openxmlformats.org/officeDocument/2006/relationships/image" Target="../media/image13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0.xml"/><Relationship Id="rId4" Type="http://schemas.openxmlformats.org/officeDocument/2006/relationships/image" Target="../media/image1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1.xml"/><Relationship Id="rId4" Type="http://schemas.openxmlformats.org/officeDocument/2006/relationships/image" Target="../media/image15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7.xml"/><Relationship Id="rId4" Type="http://schemas.openxmlformats.org/officeDocument/2006/relationships/image" Target="../media/image16.jp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8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9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OV"/><Relationship Id="rId2" Type="http://schemas.microsoft.com/office/2007/relationships/media" Target="../media/media1.MOV"/><Relationship Id="rId1" Type="http://schemas.openxmlformats.org/officeDocument/2006/relationships/tags" Target="../tags/tag40.xml"/><Relationship Id="rId6" Type="http://schemas.openxmlformats.org/officeDocument/2006/relationships/image" Target="../media/image17.png"/><Relationship Id="rId5" Type="http://schemas.openxmlformats.org/officeDocument/2006/relationships/notesSlide" Target="../notesSlides/notesSlide38.xml"/><Relationship Id="rId4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2.xml"/><Relationship Id="rId4" Type="http://schemas.openxmlformats.org/officeDocument/2006/relationships/image" Target="../media/image18.em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4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video" Target="../media/media2.mov"/><Relationship Id="rId2" Type="http://schemas.microsoft.com/office/2007/relationships/media" Target="../media/media2.mov"/><Relationship Id="rId1" Type="http://schemas.openxmlformats.org/officeDocument/2006/relationships/tags" Target="../tags/tag45.xml"/><Relationship Id="rId6" Type="http://schemas.openxmlformats.org/officeDocument/2006/relationships/image" Target="../media/image19.png"/><Relationship Id="rId5" Type="http://schemas.openxmlformats.org/officeDocument/2006/relationships/notesSlide" Target="../notesSlides/notesSlide43.xml"/><Relationship Id="rId4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6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8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9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0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3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4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5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6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7.xml"/><Relationship Id="rId4" Type="http://schemas.openxmlformats.org/officeDocument/2006/relationships/image" Target="../media/image20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8.xml"/><Relationship Id="rId5" Type="http://schemas.openxmlformats.org/officeDocument/2006/relationships/image" Target="../media/image22.png"/><Relationship Id="rId4" Type="http://schemas.openxmlformats.org/officeDocument/2006/relationships/image" Target="../media/image21.tiff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9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0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1.xml"/><Relationship Id="rId7" Type="http://schemas.openxmlformats.org/officeDocument/2006/relationships/image" Target="../media/image26.emf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3.xml"/><Relationship Id="rId6" Type="http://schemas.openxmlformats.org/officeDocument/2006/relationships/image" Target="../media/image25.emf"/><Relationship Id="rId5" Type="http://schemas.openxmlformats.org/officeDocument/2006/relationships/image" Target="../media/image24.emf"/><Relationship Id="rId4" Type="http://schemas.openxmlformats.org/officeDocument/2006/relationships/image" Target="../media/image23.emf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4.xml"/><Relationship Id="rId4" Type="http://schemas.openxmlformats.org/officeDocument/2006/relationships/image" Target="../media/image27.emf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5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6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7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8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9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0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1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2.xml"/><Relationship Id="rId4" Type="http://schemas.openxmlformats.org/officeDocument/2006/relationships/image" Target="../media/image30.emf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3.xml"/><Relationship Id="rId4" Type="http://schemas.openxmlformats.org/officeDocument/2006/relationships/image" Target="../media/image31.jp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4.xml"/><Relationship Id="rId4" Type="http://schemas.openxmlformats.org/officeDocument/2006/relationships/image" Target="../media/image32.emf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5.xml"/><Relationship Id="rId4" Type="http://schemas.openxmlformats.org/officeDocument/2006/relationships/image" Target="../media/image33.emf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6.xml"/><Relationship Id="rId4" Type="http://schemas.openxmlformats.org/officeDocument/2006/relationships/image" Target="../media/image34.emf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7.xml"/><Relationship Id="rId4" Type="http://schemas.openxmlformats.org/officeDocument/2006/relationships/image" Target="../media/image35.emf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8.xml"/><Relationship Id="rId5" Type="http://schemas.openxmlformats.org/officeDocument/2006/relationships/image" Target="../media/image37.jpeg"/><Relationship Id="rId4" Type="http://schemas.openxmlformats.org/officeDocument/2006/relationships/image" Target="../media/image36.emf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9.xml"/><Relationship Id="rId5" Type="http://schemas.openxmlformats.org/officeDocument/2006/relationships/image" Target="../media/image39.emf"/><Relationship Id="rId4" Type="http://schemas.openxmlformats.org/officeDocument/2006/relationships/image" Target="../media/image38.emf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0.xml"/><Relationship Id="rId5" Type="http://schemas.openxmlformats.org/officeDocument/2006/relationships/image" Target="../media/image41.emf"/><Relationship Id="rId4" Type="http://schemas.openxmlformats.org/officeDocument/2006/relationships/image" Target="../media/image40.emf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3.xml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4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5.xml"/><Relationship Id="rId4" Type="http://schemas.openxmlformats.org/officeDocument/2006/relationships/image" Target="../media/image42.png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0" y="3352800"/>
            <a:ext cx="83058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Chapter 9: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Embedded Systems</a:t>
            </a:r>
            <a:endParaRPr lang="en-US" sz="7200" dirty="0"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BE215E08-E5D1-4141-B204-0B80382DDC32}"/>
              </a:ext>
            </a:extLst>
          </p:cNvPr>
          <p:cNvSpPr/>
          <p:nvPr/>
        </p:nvSpPr>
        <p:spPr>
          <a:xfrm>
            <a:off x="1219200" y="457200"/>
            <a:ext cx="6705600" cy="22860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3">
            <a:extLst>
              <a:ext uri="{FF2B5EF4-FFF2-40B4-BE49-F238E27FC236}">
                <a16:creationId xmlns:a16="http://schemas.microsoft.com/office/drawing/2014/main" id="{9E0841AF-DE14-1141-8434-E0942E0D4552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>
          <a:xfrm>
            <a:off x="457200" y="381000"/>
            <a:ext cx="83058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4800" b="1" dirty="0">
                <a:solidFill>
                  <a:schemeClr val="bg1"/>
                </a:solidFill>
              </a:rPr>
              <a:t>Digital Design &amp;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4800" b="1" dirty="0">
                <a:solidFill>
                  <a:schemeClr val="bg1"/>
                </a:solidFill>
              </a:rPr>
              <a:t>Computer Architecture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b="1" dirty="0">
                <a:solidFill>
                  <a:schemeClr val="bg1"/>
                </a:solidFill>
              </a:rPr>
              <a:t>Sarah Harris &amp; David Harris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b="1" dirty="0">
                <a:solidFill>
                  <a:schemeClr val="bg1"/>
                </a:solidFill>
              </a:rPr>
              <a:t>with Joshua Brake</a:t>
            </a:r>
          </a:p>
        </p:txBody>
      </p:sp>
    </p:spTree>
    <p:extLst>
      <p:ext uri="{BB962C8B-B14F-4D97-AF65-F5344CB8AC3E}">
        <p14:creationId xmlns:p14="http://schemas.microsoft.com/office/powerpoint/2010/main" val="8414514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199" y="68759"/>
            <a:ext cx="883920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FE310 Memory &amp; I/O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1" y="1066800"/>
            <a:ext cx="8305800" cy="51054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Onboard Memory</a:t>
            </a:r>
            <a:endParaRPr lang="en-US" sz="2400" b="1" dirty="0">
              <a:solidFill>
                <a:srgbClr val="0070C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16 KB Data SRAM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16 KB Instruction Cache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8 KB Mask ROM &amp; 8 KB OTP (one-time-programmable) Program Boot Memory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Most instructions located on external Flash</a:t>
            </a:r>
          </a:p>
          <a:p>
            <a:r>
              <a:rPr lang="en-US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I/O Peripherals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19 GPIO Pins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Serial Ports: SPI x2, I2C, UART x2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PWM x3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Timer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JTAG Debugger Interface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828DDD7-2B28-44FC-BC3C-2067436BC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38380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199" y="68759"/>
            <a:ext cx="883920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FE310 Pinout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152400" y="1066800"/>
            <a:ext cx="4114799" cy="5105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48-pin QFN 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(quad flat pack, no leads)</a:t>
            </a:r>
          </a:p>
          <a:p>
            <a:pPr lvl="1"/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Hard to hand solder</a:t>
            </a:r>
          </a:p>
          <a:p>
            <a:r>
              <a:rPr lang="en-US" sz="18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Pins:</a:t>
            </a:r>
          </a:p>
          <a:p>
            <a:pPr lvl="1"/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12 power (GND pad on back)</a:t>
            </a:r>
          </a:p>
          <a:p>
            <a:pPr lvl="1"/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19 GPIO</a:t>
            </a:r>
          </a:p>
          <a:p>
            <a:pPr lvl="1"/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4 JTAG programming</a:t>
            </a:r>
          </a:p>
          <a:p>
            <a:pPr lvl="1"/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6 QSPI Flash code link</a:t>
            </a:r>
          </a:p>
          <a:p>
            <a:pPr lvl="1"/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2 clock crystals</a:t>
            </a:r>
          </a:p>
          <a:p>
            <a:pPr lvl="1"/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6 control</a:t>
            </a:r>
          </a:p>
          <a:p>
            <a:pPr lvl="1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204058-C0E5-CC47-89E6-9189B393C0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8043" y="1023730"/>
            <a:ext cx="5105957" cy="537707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58F8B42-1815-1D4E-8AFD-CF99BB4D39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400" y="4147930"/>
            <a:ext cx="2965660" cy="197587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4EDDEB5-FC35-C045-9431-9233E3F67A33}"/>
              </a:ext>
            </a:extLst>
          </p:cNvPr>
          <p:cNvSpPr txBox="1"/>
          <p:nvPr/>
        </p:nvSpPr>
        <p:spPr>
          <a:xfrm>
            <a:off x="2743200" y="6047601"/>
            <a:ext cx="13507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/>
              <a:t>designnews.com</a:t>
            </a:r>
            <a:endParaRPr lang="en-US" sz="1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7315B4F-4510-E042-A87D-85FA6E673E87}"/>
              </a:ext>
            </a:extLst>
          </p:cNvPr>
          <p:cNvSpPr txBox="1"/>
          <p:nvPr/>
        </p:nvSpPr>
        <p:spPr>
          <a:xfrm>
            <a:off x="7953589" y="6105872"/>
            <a:ext cx="11814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FE310 Manual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3018C0A-5588-4EEF-96BD-42D4AD80F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86529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199" y="68759"/>
            <a:ext cx="883920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FE310 Boards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1" y="1295400"/>
            <a:ext cx="8305800" cy="5105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A5D3A26-D47E-474C-AB2F-40F590EE0F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21913" y="1537251"/>
            <a:ext cx="2908750" cy="372054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1AAD0FB-80A6-5B4B-AF98-6C38B9E60F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1537251"/>
            <a:ext cx="1792516" cy="3276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1CF5B8C-DAD0-554C-8D3D-203B99C7662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78184" y="1537251"/>
            <a:ext cx="2558313" cy="3429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B2A23CD-94EC-9649-A24D-F7CA4C0900EF}"/>
              </a:ext>
            </a:extLst>
          </p:cNvPr>
          <p:cNvSpPr txBox="1"/>
          <p:nvPr/>
        </p:nvSpPr>
        <p:spPr>
          <a:xfrm>
            <a:off x="381000" y="890920"/>
            <a:ext cx="2819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SparkFun</a:t>
            </a:r>
            <a:r>
              <a:rPr lang="en-US" dirty="0"/>
              <a:t> RED-V Thing Plus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DB63E8-118C-714F-A3EF-F9974E2D56F2}"/>
              </a:ext>
            </a:extLst>
          </p:cNvPr>
          <p:cNvSpPr txBox="1"/>
          <p:nvPr/>
        </p:nvSpPr>
        <p:spPr>
          <a:xfrm>
            <a:off x="3097674" y="885805"/>
            <a:ext cx="26589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SparkFun</a:t>
            </a:r>
            <a:r>
              <a:rPr lang="en-US" dirty="0"/>
              <a:t> RED-V </a:t>
            </a:r>
            <a:r>
              <a:rPr lang="en-US" dirty="0" err="1"/>
              <a:t>RedBoard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B7F70F7-4E09-5D49-8C76-D3CF85599409}"/>
              </a:ext>
            </a:extLst>
          </p:cNvPr>
          <p:cNvSpPr txBox="1"/>
          <p:nvPr/>
        </p:nvSpPr>
        <p:spPr>
          <a:xfrm>
            <a:off x="6993431" y="890920"/>
            <a:ext cx="927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/>
              <a:t>HiFive</a:t>
            </a:r>
            <a:r>
              <a:rPr lang="en-US" dirty="0"/>
              <a:t> 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6953D48-A5DE-3645-B490-5579BFD15C27}"/>
              </a:ext>
            </a:extLst>
          </p:cNvPr>
          <p:cNvSpPr txBox="1"/>
          <p:nvPr/>
        </p:nvSpPr>
        <p:spPr>
          <a:xfrm>
            <a:off x="533400" y="5128737"/>
            <a:ext cx="32567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$30</a:t>
            </a:r>
          </a:p>
          <a:p>
            <a:r>
              <a:rPr lang="en-US" dirty="0"/>
              <a:t>Fits breadboard (2.3x0.9”)</a:t>
            </a:r>
          </a:p>
          <a:p>
            <a:r>
              <a:rPr lang="en-US" dirty="0"/>
              <a:t>Requires soldering </a:t>
            </a:r>
          </a:p>
          <a:p>
            <a:r>
              <a:rPr lang="en-US" dirty="0"/>
              <a:t>  header pins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EAC444-1CD3-C243-9E79-3CF06890950D}"/>
              </a:ext>
            </a:extLst>
          </p:cNvPr>
          <p:cNvSpPr txBox="1"/>
          <p:nvPr/>
        </p:nvSpPr>
        <p:spPr>
          <a:xfrm>
            <a:off x="3352800" y="5128737"/>
            <a:ext cx="32567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$40</a:t>
            </a:r>
          </a:p>
          <a:p>
            <a:r>
              <a:rPr lang="en-US" dirty="0"/>
              <a:t>Headers soldered</a:t>
            </a:r>
          </a:p>
          <a:p>
            <a:r>
              <a:rPr lang="en-US" dirty="0"/>
              <a:t>Nonstandard pin labels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08CF509-06B2-6349-A32E-58A91EE28C18}"/>
              </a:ext>
            </a:extLst>
          </p:cNvPr>
          <p:cNvSpPr txBox="1"/>
          <p:nvPr/>
        </p:nvSpPr>
        <p:spPr>
          <a:xfrm>
            <a:off x="6125816" y="5128737"/>
            <a:ext cx="32567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$60</a:t>
            </a:r>
          </a:p>
          <a:p>
            <a:r>
              <a:rPr lang="en-US" dirty="0" err="1"/>
              <a:t>WiFi</a:t>
            </a:r>
            <a:r>
              <a:rPr lang="en-US" dirty="0"/>
              <a:t> &amp; Bluetooth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155F825-0A25-EC49-9F26-26D5B621E8D2}"/>
              </a:ext>
            </a:extLst>
          </p:cNvPr>
          <p:cNvSpPr txBox="1"/>
          <p:nvPr/>
        </p:nvSpPr>
        <p:spPr>
          <a:xfrm>
            <a:off x="7863201" y="4903227"/>
            <a:ext cx="11814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/>
              <a:t>sifive.com</a:t>
            </a:r>
            <a:endParaRPr lang="en-US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F7035AA-EF1C-3346-BABA-2A4CE62F3E7D}"/>
              </a:ext>
            </a:extLst>
          </p:cNvPr>
          <p:cNvSpPr txBox="1"/>
          <p:nvPr/>
        </p:nvSpPr>
        <p:spPr>
          <a:xfrm>
            <a:off x="4715148" y="5088474"/>
            <a:ext cx="118144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/>
              <a:t>sparkfun.com</a:t>
            </a:r>
            <a:endParaRPr lang="en-US" sz="1200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5FDE4F49-C73D-4416-BF75-D31D00377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62525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199" y="68759"/>
            <a:ext cx="883920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Comparison of FE310 Boards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1" y="1066800"/>
            <a:ext cx="8305800" cy="5105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Boards are functionally similar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Can operate off USB connection</a:t>
            </a:r>
          </a:p>
          <a:p>
            <a:pPr lvl="2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Power, programming, debugging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External power connector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All I/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Os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tapped out to pins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Software compatible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This course uses </a:t>
            </a:r>
            <a:r>
              <a:rPr lang="en-US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RED-V Thing Plus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for labs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Lowest cost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Breadboard-compatible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33A4083-B956-4FCC-B2D3-30EEFA519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38442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FE310 Datasheets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381000" y="1066800"/>
            <a:ext cx="8305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FE310-G002 Datasheet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Pinout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Electrical specifications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Information for board designer</a:t>
            </a:r>
          </a:p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FE310-G002 Manual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Microprocessor core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Memory map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Peripherals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Information for firmware engineer / programmer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75C78B-A7CC-4247-9A6A-07CA83621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72123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Embedded Systems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Memory-Mapped I/O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40690950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Memory-Mapped I/O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1" y="1066800"/>
            <a:ext cx="8305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Control peripherals by </a:t>
            </a:r>
            <a:r>
              <a:rPr lang="en-US" b="1" dirty="0"/>
              <a:t>reading or writing memory</a:t>
            </a:r>
            <a:r>
              <a:rPr lang="en-US" dirty="0"/>
              <a:t> </a:t>
            </a:r>
            <a:r>
              <a:rPr lang="en-US" b="1" dirty="0"/>
              <a:t>locations</a:t>
            </a:r>
            <a:r>
              <a:rPr lang="en-US" dirty="0"/>
              <a:t> called </a:t>
            </a:r>
            <a:r>
              <a:rPr lang="en-US" b="1" i="1" dirty="0">
                <a:solidFill>
                  <a:srgbClr val="0070C0"/>
                </a:solidFill>
              </a:rPr>
              <a:t>registers</a:t>
            </a:r>
          </a:p>
          <a:p>
            <a:pPr lvl="1"/>
            <a:r>
              <a:rPr lang="en-US" dirty="0"/>
              <a:t>Not really the same as a bank of flip-flops </a:t>
            </a:r>
          </a:p>
          <a:p>
            <a:r>
              <a:rPr lang="en-US" dirty="0"/>
              <a:t>Just like accessing any other variable, but these registers cause </a:t>
            </a:r>
            <a:r>
              <a:rPr lang="en-US" b="1" dirty="0"/>
              <a:t>physical things </a:t>
            </a:r>
            <a:r>
              <a:rPr lang="en-US" dirty="0"/>
              <a:t>to happen.</a:t>
            </a:r>
          </a:p>
          <a:p>
            <a:r>
              <a:rPr lang="en-US" dirty="0"/>
              <a:t>Portion of the address space is </a:t>
            </a:r>
            <a:r>
              <a:rPr lang="en-US" b="1" dirty="0"/>
              <a:t>reserved for I/O </a:t>
            </a:r>
            <a:r>
              <a:rPr lang="en-US" dirty="0"/>
              <a:t>registers rather than program or data.</a:t>
            </a:r>
          </a:p>
          <a:p>
            <a:r>
              <a:rPr lang="en-US" dirty="0"/>
              <a:t>In C, use </a:t>
            </a:r>
            <a:r>
              <a:rPr lang="en-US" b="1" dirty="0"/>
              <a:t>pointers</a:t>
            </a:r>
            <a:r>
              <a:rPr lang="en-US" dirty="0"/>
              <a:t> to specify addresses to read or write.</a:t>
            </a:r>
          </a:p>
          <a:p>
            <a:endParaRPr lang="en-US" dirty="0"/>
          </a:p>
          <a:p>
            <a:endParaRPr lang="en-US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B474365-A2C0-49D8-BD54-19A8028BBB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6296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Example: FE310 Memory Map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1" y="1295400"/>
            <a:ext cx="8305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C88AB3-A1DD-174C-A3FE-8CD254FD0BD4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4343400" y="915377"/>
            <a:ext cx="4495800" cy="5398802"/>
          </a:xfrm>
          <a:prstGeom prst="rect">
            <a:avLst/>
          </a:prstGeom>
        </p:spPr>
      </p:pic>
      <p:sp>
        <p:nvSpPr>
          <p:cNvPr id="7" name="Rectangle 3">
            <a:extLst>
              <a:ext uri="{FF2B5EF4-FFF2-40B4-BE49-F238E27FC236}">
                <a16:creationId xmlns:a16="http://schemas.microsoft.com/office/drawing/2014/main" id="{283925E8-3D65-7142-8A20-C76DB365B491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>
          <a:xfrm>
            <a:off x="381002" y="1351796"/>
            <a:ext cx="8305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Boot ROM: </a:t>
            </a:r>
          </a:p>
          <a:p>
            <a:pPr lvl="1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0x00010000-1FFFF</a:t>
            </a:r>
          </a:p>
          <a:p>
            <a:r>
              <a:rPr lang="en-US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Code Flash: </a:t>
            </a:r>
          </a:p>
          <a:p>
            <a:pPr lvl="1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0x20000000-3FFFFFFF</a:t>
            </a:r>
          </a:p>
          <a:p>
            <a:r>
              <a:rPr lang="en-US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Data SRAM: </a:t>
            </a:r>
          </a:p>
          <a:p>
            <a:pPr lvl="1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0x80000000-80003FFF</a:t>
            </a:r>
          </a:p>
          <a:p>
            <a:r>
              <a:rPr lang="en-US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Peripherals: </a:t>
            </a:r>
          </a:p>
          <a:p>
            <a:pPr lvl="1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0x02000000-0x1FFFFFFF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BCF95E-585E-6041-8DE8-92BA2639C005}"/>
              </a:ext>
            </a:extLst>
          </p:cNvPr>
          <p:cNvSpPr txBox="1"/>
          <p:nvPr/>
        </p:nvSpPr>
        <p:spPr>
          <a:xfrm rot="5400000">
            <a:off x="8097084" y="1595887"/>
            <a:ext cx="171283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/>
              <a:t>From FE310 Manual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EC3D723-5F6E-48F9-8EF0-A4235898A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50946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Memory Mapped I/O in C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1" y="1066800"/>
            <a:ext cx="8305800" cy="4876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dirty="0">
                <a:latin typeface="Andale Mono" panose="020B0509000000000004" pitchFamily="49" charset="0"/>
                <a:ea typeface="Andale Mono" charset="0"/>
                <a:cs typeface="Courier New" panose="02070309020205020404" pitchFamily="49" charset="0"/>
              </a:rPr>
              <a:t>#include &lt;</a:t>
            </a:r>
            <a:r>
              <a:rPr lang="en-US" sz="1400" dirty="0" err="1">
                <a:latin typeface="Andale Mono" panose="020B0509000000000004" pitchFamily="49" charset="0"/>
                <a:ea typeface="Andale Mono" charset="0"/>
                <a:cs typeface="Courier New" panose="02070309020205020404" pitchFamily="49" charset="0"/>
              </a:rPr>
              <a:t>stdint.h</a:t>
            </a:r>
            <a:r>
              <a:rPr lang="en-US" sz="1400" dirty="0">
                <a:latin typeface="Andale Mono" panose="020B0509000000000004" pitchFamily="49" charset="0"/>
                <a:ea typeface="Andale Mono" charset="0"/>
                <a:cs typeface="Courier New" panose="020703090202050204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400" b="1" dirty="0">
                <a:solidFill>
                  <a:srgbClr val="0070C0"/>
                </a:solidFill>
                <a:latin typeface="Andale Mono" panose="020B0509000000000004" pitchFamily="49" charset="0"/>
                <a:ea typeface="Andale Mono" charset="0"/>
                <a:cs typeface="Courier New" panose="02070309020205020404" pitchFamily="49" charset="0"/>
              </a:rPr>
              <a:t>// Pointers to memory-mapped I/O registers</a:t>
            </a:r>
          </a:p>
          <a:p>
            <a:pPr marL="0" indent="0">
              <a:buNone/>
            </a:pPr>
            <a:r>
              <a:rPr lang="en-US" sz="1400" dirty="0">
                <a:latin typeface="Andale Mono" panose="020B0509000000000004" pitchFamily="49" charset="0"/>
                <a:cs typeface="Courier New" panose="02070309020205020404" pitchFamily="49" charset="0"/>
              </a:rPr>
              <a:t>volatile uint32_t *GPIO_INPUT_VAL  = (uint32_t*)0x10012000;</a:t>
            </a:r>
          </a:p>
          <a:p>
            <a:pPr marL="0" indent="0">
              <a:buNone/>
            </a:pPr>
            <a:r>
              <a:rPr lang="en-US" sz="1400" dirty="0">
                <a:latin typeface="Andale Mono" panose="020B0509000000000004" pitchFamily="49" charset="0"/>
                <a:cs typeface="Courier New" panose="02070309020205020404" pitchFamily="49" charset="0"/>
              </a:rPr>
              <a:t>volatile uint32_t *GPIO_OUTPUT_VAL = (uint32_t*)0x1001200C;</a:t>
            </a:r>
          </a:p>
          <a:p>
            <a:pPr marL="0" indent="0">
              <a:buNone/>
            </a:pPr>
            <a:endParaRPr lang="en-US" sz="800" b="1" dirty="0">
              <a:solidFill>
                <a:srgbClr val="0070C0"/>
              </a:solidFill>
              <a:latin typeface="Andale Mono" panose="020B0509000000000004" pitchFamily="49" charset="0"/>
              <a:ea typeface="Andale Mono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solidFill>
                  <a:srgbClr val="0070C0"/>
                </a:solidFill>
                <a:latin typeface="Andale Mono" panose="020B0509000000000004" pitchFamily="49" charset="0"/>
                <a:ea typeface="Andale Mono" charset="0"/>
                <a:cs typeface="Courier New" panose="02070309020205020404" pitchFamily="49" charset="0"/>
              </a:rPr>
              <a:t>// read all the GPIO inputs</a:t>
            </a:r>
          </a:p>
          <a:p>
            <a:pPr marL="0" indent="0">
              <a:buNone/>
            </a:pPr>
            <a:r>
              <a:rPr lang="en-US" sz="1400" dirty="0">
                <a:latin typeface="Andale Mono" panose="020B0509000000000004" pitchFamily="49" charset="0"/>
                <a:ea typeface="Andale Mono" charset="0"/>
                <a:cs typeface="Courier New" panose="02070309020205020404" pitchFamily="49" charset="0"/>
              </a:rPr>
              <a:t>uint32_t </a:t>
            </a:r>
            <a:r>
              <a:rPr lang="en-US" sz="1400" dirty="0" err="1">
                <a:latin typeface="Andale Mono" panose="020B0509000000000004" pitchFamily="49" charset="0"/>
                <a:ea typeface="Andale Mono" charset="0"/>
                <a:cs typeface="Courier New" panose="02070309020205020404" pitchFamily="49" charset="0"/>
              </a:rPr>
              <a:t>allInputs</a:t>
            </a:r>
            <a:r>
              <a:rPr lang="en-US" sz="1400" dirty="0">
                <a:latin typeface="Andale Mono" panose="020B0509000000000004" pitchFamily="49" charset="0"/>
                <a:ea typeface="Andale Mono" charset="0"/>
                <a:cs typeface="Courier New" panose="02070309020205020404" pitchFamily="49" charset="0"/>
              </a:rPr>
              <a:t> = *GPIO_INPUT_VAL;</a:t>
            </a:r>
          </a:p>
          <a:p>
            <a:pPr marL="0" indent="0">
              <a:buNone/>
            </a:pPr>
            <a:endParaRPr lang="en-US" sz="800" dirty="0">
              <a:solidFill>
                <a:srgbClr val="0070C0"/>
              </a:solidFill>
              <a:latin typeface="Andale Mono" panose="020B0509000000000004" pitchFamily="49" charset="0"/>
              <a:ea typeface="Andale Mono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solidFill>
                  <a:srgbClr val="0070C0"/>
                </a:solidFill>
                <a:latin typeface="Andale Mono" panose="020B0509000000000004" pitchFamily="49" charset="0"/>
                <a:ea typeface="Andale Mono" charset="0"/>
                <a:cs typeface="Courier New" panose="02070309020205020404" pitchFamily="49" charset="0"/>
              </a:rPr>
              <a:t>// read GPIO bit 19</a:t>
            </a:r>
          </a:p>
          <a:p>
            <a:pPr marL="0" indent="0">
              <a:buNone/>
            </a:pPr>
            <a:r>
              <a:rPr lang="en-US" sz="1400" dirty="0" err="1">
                <a:latin typeface="Andale Mono" panose="020B0509000000000004" pitchFamily="49" charset="0"/>
                <a:ea typeface="Andale Mono" charset="0"/>
                <a:cs typeface="Courier New" panose="02070309020205020404" pitchFamily="49" charset="0"/>
              </a:rPr>
              <a:t>int</a:t>
            </a:r>
            <a:r>
              <a:rPr lang="en-US" sz="1400" dirty="0">
                <a:latin typeface="Andale Mono" panose="020B0509000000000004" pitchFamily="49" charset="0"/>
                <a:ea typeface="Andale Mono" charset="0"/>
                <a:cs typeface="Courier New" panose="02070309020205020404" pitchFamily="49" charset="0"/>
              </a:rPr>
              <a:t> gpio19 = (*GPIO_INPUT_VAL &gt;&gt; 19) &amp; 0b1;</a:t>
            </a:r>
          </a:p>
          <a:p>
            <a:pPr marL="0" indent="0">
              <a:buNone/>
            </a:pPr>
            <a:endParaRPr lang="en-US" sz="800" dirty="0">
              <a:solidFill>
                <a:srgbClr val="0070C0"/>
              </a:solidFill>
              <a:latin typeface="Andale Mono" panose="020B0509000000000004" pitchFamily="49" charset="0"/>
              <a:ea typeface="Andale Mono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solidFill>
                  <a:srgbClr val="0070C0"/>
                </a:solidFill>
                <a:latin typeface="Andale Mono" panose="020B0509000000000004" pitchFamily="49" charset="0"/>
                <a:ea typeface="Andale Mono" charset="0"/>
                <a:cs typeface="Courier New" panose="02070309020205020404" pitchFamily="49" charset="0"/>
              </a:rPr>
              <a:t>// Wait for bit 19 to be 0</a:t>
            </a:r>
          </a:p>
          <a:p>
            <a:pPr marL="0" indent="0">
              <a:buNone/>
            </a:pPr>
            <a:r>
              <a:rPr lang="en-US" sz="1400" dirty="0">
                <a:latin typeface="Andale Mono" panose="020B0509000000000004" pitchFamily="49" charset="0"/>
                <a:ea typeface="Andale Mono" charset="0"/>
                <a:cs typeface="Courier New" panose="02070309020205020404" pitchFamily="49" charset="0"/>
              </a:rPr>
              <a:t>while ((*GPIO_INPUT_VAL &gt;&gt; 19) &amp; 0b1);</a:t>
            </a:r>
          </a:p>
          <a:p>
            <a:pPr marL="0" indent="0">
              <a:buNone/>
            </a:pPr>
            <a:endParaRPr lang="en-US" sz="800" b="1" dirty="0">
              <a:solidFill>
                <a:srgbClr val="0070C0"/>
              </a:solidFill>
              <a:latin typeface="Andale Mono" panose="020B0509000000000004" pitchFamily="49" charset="0"/>
              <a:ea typeface="Andale Mono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solidFill>
                  <a:srgbClr val="0070C0"/>
                </a:solidFill>
                <a:latin typeface="Andale Mono" panose="020B0509000000000004" pitchFamily="49" charset="0"/>
                <a:ea typeface="Andale Mono" charset="0"/>
                <a:cs typeface="Courier New" panose="02070309020205020404" pitchFamily="49" charset="0"/>
              </a:rPr>
              <a:t>// Wait for bit 19 to be 1</a:t>
            </a:r>
          </a:p>
          <a:p>
            <a:pPr marL="0" indent="0">
              <a:buNone/>
            </a:pPr>
            <a:r>
              <a:rPr lang="en-US" sz="1400" dirty="0">
                <a:latin typeface="Andale Mono" panose="020B0509000000000004" pitchFamily="49" charset="0"/>
                <a:ea typeface="Andale Mono" charset="0"/>
                <a:cs typeface="Courier New" panose="02070309020205020404" pitchFamily="49" charset="0"/>
              </a:rPr>
              <a:t>while (!((*GPIO_INPUT_VAL &gt;&gt; 19) &amp; 0b1));</a:t>
            </a:r>
          </a:p>
          <a:p>
            <a:pPr marL="0" indent="0">
              <a:buNone/>
            </a:pPr>
            <a:endParaRPr lang="en-US" sz="800" dirty="0">
              <a:latin typeface="Andale Mono" panose="020B0509000000000004" pitchFamily="49" charset="0"/>
              <a:ea typeface="Andale Mono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solidFill>
                  <a:srgbClr val="0070C0"/>
                </a:solidFill>
                <a:latin typeface="Andale Mono" panose="020B0509000000000004" pitchFamily="49" charset="0"/>
                <a:ea typeface="Andale Mono" charset="0"/>
                <a:cs typeface="Courier New" panose="02070309020205020404" pitchFamily="49" charset="0"/>
              </a:rPr>
              <a:t>// Write 1 to GPIO bit 5</a:t>
            </a:r>
          </a:p>
          <a:p>
            <a:pPr marL="0" indent="0">
              <a:buNone/>
            </a:pPr>
            <a:r>
              <a:rPr lang="en-US" sz="1400" dirty="0">
                <a:latin typeface="Andale Mono" panose="020B0509000000000004" pitchFamily="49" charset="0"/>
                <a:ea typeface="Andale Mono" charset="0"/>
                <a:cs typeface="Courier New" panose="02070309020205020404" pitchFamily="49" charset="0"/>
              </a:rPr>
              <a:t>*GPIO_OUTPUT_VAL |= (1&lt;&lt;5);</a:t>
            </a:r>
          </a:p>
          <a:p>
            <a:pPr marL="0" indent="0">
              <a:buNone/>
            </a:pPr>
            <a:endParaRPr lang="en-US" sz="800" dirty="0">
              <a:latin typeface="Andale Mono" panose="020B0509000000000004" pitchFamily="49" charset="0"/>
              <a:ea typeface="Andale Mono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solidFill>
                  <a:srgbClr val="0070C0"/>
                </a:solidFill>
                <a:latin typeface="Andale Mono" panose="020B0509000000000004" pitchFamily="49" charset="0"/>
                <a:ea typeface="Andale Mono" charset="0"/>
                <a:cs typeface="Courier New" panose="02070309020205020404" pitchFamily="49" charset="0"/>
              </a:rPr>
              <a:t>// Write 0 to GPIO bit 5</a:t>
            </a:r>
          </a:p>
          <a:p>
            <a:pPr marL="0" indent="0">
              <a:buNone/>
            </a:pPr>
            <a:r>
              <a:rPr lang="en-US" sz="1400" dirty="0">
                <a:latin typeface="Andale Mono" panose="020B0509000000000004" pitchFamily="49" charset="0"/>
                <a:ea typeface="Andale Mono" charset="0"/>
                <a:cs typeface="Courier New" panose="02070309020205020404" pitchFamily="49" charset="0"/>
              </a:rPr>
              <a:t>*GPIO_OUTPUT_VAL &amp;= ~(1&lt;&lt;5);</a:t>
            </a:r>
          </a:p>
          <a:p>
            <a:endParaRPr lang="en-US" sz="1400" dirty="0">
              <a:latin typeface="Andale Mono" panose="020B05090000000000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400" dirty="0">
              <a:latin typeface="Andale Mono" panose="020B05090000000000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8430012-4069-4E8E-9E5B-FCF62CBF5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65192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C Idioms: Read value of bit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1" y="1295400"/>
            <a:ext cx="8305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100" dirty="0">
                <a:latin typeface="Andale Mono" panose="020B0509000000000004"/>
                <a:ea typeface="Andale Mono" charset="0"/>
                <a:cs typeface="Courier New" panose="02070309020205020404" pitchFamily="49" charset="0"/>
              </a:rPr>
              <a:t>int bit = (*REG &gt;&gt; 3) &amp; 1;   </a:t>
            </a:r>
            <a:r>
              <a:rPr lang="en-US" sz="2100" b="1" dirty="0">
                <a:solidFill>
                  <a:srgbClr val="0070C0"/>
                </a:solidFill>
                <a:latin typeface="Andale Mono" panose="020B0509000000000004"/>
                <a:ea typeface="Andale Mono" charset="0"/>
                <a:cs typeface="Courier New" panose="02070309020205020404" pitchFamily="49" charset="0"/>
              </a:rPr>
              <a:t>// get value of bit 3</a:t>
            </a:r>
          </a:p>
          <a:p>
            <a:endParaRPr lang="en-US" sz="2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35060CD-6F24-754D-97E1-54809F4A1B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207" y="2315264"/>
            <a:ext cx="8567992" cy="2786821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A8657FD-9F2E-4C2B-8262-A91CB448A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88447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Chapter 9 :: Topics</a:t>
            </a:r>
            <a:endParaRPr lang="en-US" sz="4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977705" y="1295400"/>
            <a:ext cx="6337495" cy="48768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Microcontrollers</a:t>
            </a:r>
          </a:p>
          <a:p>
            <a:r>
              <a:rPr lang="en-US" dirty="0"/>
              <a:t>RISC-V Microcontrollers</a:t>
            </a:r>
          </a:p>
          <a:p>
            <a:r>
              <a:rPr lang="en-US" dirty="0"/>
              <a:t>Memory-Mapped I/O</a:t>
            </a:r>
          </a:p>
          <a:p>
            <a:r>
              <a:rPr lang="en-US" dirty="0"/>
              <a:t>General-Purpose I/O</a:t>
            </a:r>
          </a:p>
          <a:p>
            <a:r>
              <a:rPr lang="en-US" dirty="0"/>
              <a:t>Device Drivers</a:t>
            </a:r>
          </a:p>
          <a:p>
            <a:r>
              <a:rPr lang="en-US" dirty="0"/>
              <a:t>Delays &amp; Timers</a:t>
            </a:r>
          </a:p>
          <a:p>
            <a:r>
              <a:rPr lang="en-US" dirty="0"/>
              <a:t>Example: Morse Code</a:t>
            </a:r>
          </a:p>
          <a:p>
            <a:r>
              <a:rPr lang="en-US" dirty="0"/>
              <a:t>Interfacing</a:t>
            </a:r>
          </a:p>
          <a:p>
            <a:r>
              <a:rPr lang="en-US" dirty="0"/>
              <a:t>Serial Peripheral Interface</a:t>
            </a:r>
          </a:p>
          <a:p>
            <a:r>
              <a:rPr lang="en-US" dirty="0"/>
              <a:t>Example: SPI Accelerometer</a:t>
            </a:r>
          </a:p>
          <a:p>
            <a:pPr lvl="1"/>
            <a:endParaRPr lang="en-US" dirty="0"/>
          </a:p>
          <a:p>
            <a:endParaRPr lang="en-US" dirty="0"/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16A5FC2-0DA5-1D4A-A433-B39BBEB237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10400" y="1142999"/>
            <a:ext cx="1676400" cy="4483395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A7541E7-E386-468D-BEDA-BDB5DAC319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08853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C Idioms: Write Bit to 1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1" y="1295400"/>
            <a:ext cx="8305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100" dirty="0">
                <a:latin typeface="Andale Mono" panose="020B0509000000000004"/>
                <a:ea typeface="Andale Mono" charset="0"/>
                <a:cs typeface="Courier New" panose="02070309020205020404" pitchFamily="49" charset="0"/>
              </a:rPr>
              <a:t>*REG |= (1 &lt;&lt; 3);                </a:t>
            </a:r>
            <a:r>
              <a:rPr lang="en-US" sz="2100" b="1" dirty="0">
                <a:solidFill>
                  <a:srgbClr val="0070C0"/>
                </a:solidFill>
                <a:latin typeface="Andale Mono" panose="020B0509000000000004"/>
                <a:ea typeface="Andale Mono" charset="0"/>
                <a:cs typeface="Courier New" panose="02070309020205020404" pitchFamily="49" charset="0"/>
              </a:rPr>
              <a:t>// turn on bit 3</a:t>
            </a:r>
          </a:p>
          <a:p>
            <a:endParaRPr lang="en-US" sz="2100" b="1" dirty="0">
              <a:solidFill>
                <a:srgbClr val="0070C0"/>
              </a:solidFill>
              <a:latin typeface="Andale Mono" panose="020B0509000000000004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F611EA-2A95-934E-8C53-A2F0B6C3DF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702" y="2142987"/>
            <a:ext cx="8608738" cy="2800074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08668B0-B63B-44FA-8407-E4C7D3281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34010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C Idioms: Write Bit to 0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1" y="1295400"/>
            <a:ext cx="8305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100" dirty="0">
                <a:latin typeface="Andale Mono" panose="020B0509000000000004"/>
                <a:ea typeface="Andale Mono" charset="0"/>
                <a:cs typeface="Courier New" panose="02070309020205020404" pitchFamily="49" charset="0"/>
              </a:rPr>
              <a:t>*REG &amp;= ~(1 &lt;&lt; 3);             </a:t>
            </a:r>
            <a:r>
              <a:rPr lang="en-US" sz="2100" b="1" dirty="0">
                <a:solidFill>
                  <a:srgbClr val="0070C0"/>
                </a:solidFill>
                <a:latin typeface="Andale Mono" panose="020B0509000000000004"/>
                <a:ea typeface="Andale Mono" charset="0"/>
                <a:cs typeface="Courier New" panose="02070309020205020404" pitchFamily="49" charset="0"/>
              </a:rPr>
              <a:t>// turn off bit 3</a:t>
            </a:r>
          </a:p>
          <a:p>
            <a:endParaRPr lang="en-US" sz="2100" dirty="0">
              <a:latin typeface="Andale Mono" panose="020B0509000000000004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E1E4D3F-DEEA-D545-867B-4F1149391A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197" y="2059781"/>
            <a:ext cx="8651964" cy="353263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424FD1C-7D19-4AD7-9F97-19F6F06917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55147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Embedded Systems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General Purpose I/O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(GPIO)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4152879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General-Purpose I/O (GPIO)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1" y="1295400"/>
            <a:ext cx="8305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GPIOs can be written (driven to 0 or 1) or read.  </a:t>
            </a:r>
          </a:p>
          <a:p>
            <a:r>
              <a:rPr lang="en-US" b="1" dirty="0">
                <a:solidFill>
                  <a:srgbClr val="0070C0"/>
                </a:solidFill>
              </a:rPr>
              <a:t>Examples: </a:t>
            </a:r>
            <a:r>
              <a:rPr lang="en-US" dirty="0"/>
              <a:t>LEDs, switches, connections to other digital logic</a:t>
            </a:r>
          </a:p>
          <a:p>
            <a:r>
              <a:rPr lang="en-US" b="1" dirty="0">
                <a:solidFill>
                  <a:srgbClr val="0070C0"/>
                </a:solidFill>
              </a:rPr>
              <a:t>In general:</a:t>
            </a:r>
          </a:p>
          <a:p>
            <a:pPr lvl="1"/>
            <a:r>
              <a:rPr lang="en-US" dirty="0"/>
              <a:t>Look up how many pins your microcontroller has, how they are named.</a:t>
            </a:r>
          </a:p>
          <a:p>
            <a:pPr lvl="1"/>
            <a:r>
              <a:rPr lang="en-US" dirty="0"/>
              <a:t>Each pin needs to be configured as an input, output, or special function.</a:t>
            </a:r>
          </a:p>
          <a:p>
            <a:pPr lvl="1"/>
            <a:r>
              <a:rPr lang="en-US" dirty="0"/>
              <a:t>Then read or write the pin.</a:t>
            </a:r>
          </a:p>
          <a:p>
            <a:endParaRPr lang="en-US" dirty="0"/>
          </a:p>
          <a:p>
            <a:endParaRPr lang="en-US" dirty="0"/>
          </a:p>
          <a:p>
            <a:endParaRPr lang="en-US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C507E2C-1CFD-402C-B753-49F867CEF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11936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FE310 GPIOs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1" y="1295400"/>
            <a:ext cx="5562599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19 GPIOs connected to external pins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Not enough pins for all 32 GPIOs</a:t>
            </a:r>
          </a:p>
          <a:p>
            <a:pPr lvl="1"/>
            <a:endParaRPr lang="en-US" sz="1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Some GPIOs have multiple functions</a:t>
            </a:r>
          </a:p>
          <a:p>
            <a:endParaRPr lang="en-US" sz="1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Blue LED on RED-V board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Connected to GPIO5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B9B99E-48D4-6849-B0FB-3D152619C5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3600" y="990599"/>
            <a:ext cx="2819401" cy="5153677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F07ED9F-27BC-473E-869D-6F42AFB16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30658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FE310 GPIO Registers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381000" y="1189037"/>
            <a:ext cx="3581399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Base Address</a:t>
            </a:r>
          </a:p>
          <a:p>
            <a:pPr lvl="1"/>
            <a:r>
              <a:rPr lang="en-US" dirty="0"/>
              <a:t>0x10012000</a:t>
            </a:r>
          </a:p>
          <a:p>
            <a:r>
              <a:rPr lang="en-US" dirty="0"/>
              <a:t>32 bits/reg</a:t>
            </a:r>
          </a:p>
          <a:p>
            <a:pPr lvl="1"/>
            <a:r>
              <a:rPr lang="en-US" dirty="0"/>
              <a:t>For 32 GPIOs</a:t>
            </a:r>
          </a:p>
          <a:p>
            <a:r>
              <a:rPr lang="en-US" dirty="0"/>
              <a:t>* means enable resets to 0</a:t>
            </a:r>
          </a:p>
          <a:p>
            <a:r>
              <a:rPr lang="en-US" dirty="0"/>
              <a:t>Turn on enable to use GPIO</a:t>
            </a:r>
          </a:p>
          <a:p>
            <a:pPr marL="457200" lvl="1" indent="0">
              <a:buNone/>
            </a:pPr>
            <a:endParaRPr lang="en-US" dirty="0"/>
          </a:p>
          <a:p>
            <a:endParaRPr lang="en-US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6E171D1-4F59-B845-AD1A-F811C1EEE7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34535" y="956717"/>
            <a:ext cx="5133755" cy="490696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881F7D8-DDA3-F042-8E46-BBFFA4A2AFA2}"/>
              </a:ext>
            </a:extLst>
          </p:cNvPr>
          <p:cNvSpPr txBox="1"/>
          <p:nvPr/>
        </p:nvSpPr>
        <p:spPr>
          <a:xfrm>
            <a:off x="7239000" y="775900"/>
            <a:ext cx="17337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From FE310 Manual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0A525B-3B37-C84B-87DB-6E8ACE1EB94B}"/>
              </a:ext>
            </a:extLst>
          </p:cNvPr>
          <p:cNvSpPr txBox="1"/>
          <p:nvPr/>
        </p:nvSpPr>
        <p:spPr>
          <a:xfrm>
            <a:off x="3934535" y="5801380"/>
            <a:ext cx="50337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0x38   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iof_en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Enable I/O function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0x3C   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iof_sel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Select I/O function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A71B049-A2B0-4864-8C1E-55CFA87C1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81417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FE310 GPIO With Enables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1" y="914400"/>
            <a:ext cx="8305800" cy="5257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dirty="0">
                <a:latin typeface="Andale Mono" panose="020B0509000000000004" pitchFamily="49" charset="0"/>
                <a:ea typeface="Andale Mono" charset="0"/>
                <a:cs typeface="Courier New" panose="02070309020205020404" pitchFamily="49" charset="0"/>
              </a:rPr>
              <a:t>#include &lt;</a:t>
            </a:r>
            <a:r>
              <a:rPr lang="en-US" sz="1400" dirty="0" err="1">
                <a:latin typeface="Andale Mono" panose="020B0509000000000004" pitchFamily="49" charset="0"/>
                <a:ea typeface="Andale Mono" charset="0"/>
                <a:cs typeface="Courier New" panose="02070309020205020404" pitchFamily="49" charset="0"/>
              </a:rPr>
              <a:t>stdint.h</a:t>
            </a:r>
            <a:r>
              <a:rPr lang="en-US" sz="1400" dirty="0">
                <a:latin typeface="Andale Mono" panose="020B0509000000000004" pitchFamily="49" charset="0"/>
                <a:ea typeface="Andale Mono" charset="0"/>
                <a:cs typeface="Courier New" panose="020703090202050204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400" dirty="0">
                <a:latin typeface="Andale Mono" panose="020B0509000000000004" pitchFamily="49" charset="0"/>
                <a:cs typeface="Courier New" panose="02070309020205020404" pitchFamily="49" charset="0"/>
              </a:rPr>
              <a:t>volatile uint32_t *GPIO_INPUT_VAL  = (uint32_t*)0x10012000;</a:t>
            </a:r>
          </a:p>
          <a:p>
            <a:pPr marL="0" indent="0">
              <a:buNone/>
            </a:pPr>
            <a:r>
              <a:rPr lang="en-US" sz="1400" b="1" dirty="0">
                <a:solidFill>
                  <a:srgbClr val="FF0000"/>
                </a:solidFill>
                <a:latin typeface="Andale Mono" panose="020B0509000000000004" pitchFamily="49" charset="0"/>
                <a:cs typeface="Courier New" panose="02070309020205020404" pitchFamily="49" charset="0"/>
              </a:rPr>
              <a:t>volatile uint32_t *GPIO_INPUT_EN   = (uint32_t*)0x10012004;</a:t>
            </a:r>
          </a:p>
          <a:p>
            <a:pPr marL="0" indent="0">
              <a:buNone/>
            </a:pPr>
            <a:r>
              <a:rPr lang="en-US" sz="1400" b="1" dirty="0">
                <a:solidFill>
                  <a:srgbClr val="FF0000"/>
                </a:solidFill>
                <a:latin typeface="Andale Mono" panose="020B0509000000000004" pitchFamily="49" charset="0"/>
                <a:cs typeface="Courier New" panose="02070309020205020404" pitchFamily="49" charset="0"/>
              </a:rPr>
              <a:t>volatile uint32_t *GPIO_OUTPUT_EN  = (uint32_t*)0x10012008;</a:t>
            </a:r>
          </a:p>
          <a:p>
            <a:pPr marL="0" indent="0">
              <a:buNone/>
            </a:pPr>
            <a:r>
              <a:rPr lang="en-US" sz="1400" dirty="0">
                <a:latin typeface="Andale Mono" panose="020B0509000000000004" pitchFamily="49" charset="0"/>
                <a:cs typeface="Courier New" panose="02070309020205020404" pitchFamily="49" charset="0"/>
              </a:rPr>
              <a:t>volatile uint32_t *GPIO_OUTPUT_VAL = (uint32_t*)0x1001200C;</a:t>
            </a:r>
          </a:p>
          <a:p>
            <a:pPr marL="0" indent="0">
              <a:buNone/>
            </a:pPr>
            <a:endParaRPr lang="en-US" sz="800" dirty="0">
              <a:latin typeface="Andale Mono" panose="020B0509000000000004" pitchFamily="49" charset="0"/>
              <a:ea typeface="Andale Mono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b="1" dirty="0">
                <a:solidFill>
                  <a:srgbClr val="FF0000"/>
                </a:solidFill>
                <a:latin typeface="Andale Mono" panose="020B0509000000000004" pitchFamily="49" charset="0"/>
                <a:ea typeface="Andale Mono" charset="0"/>
                <a:cs typeface="Courier New" panose="02070309020205020404" pitchFamily="49" charset="0"/>
              </a:rPr>
              <a:t>// Enable input 19 and output 5</a:t>
            </a:r>
          </a:p>
          <a:p>
            <a:pPr marL="0" indent="0">
              <a:buNone/>
            </a:pPr>
            <a:r>
              <a:rPr lang="en-US" sz="1400" b="1" dirty="0">
                <a:solidFill>
                  <a:srgbClr val="FF0000"/>
                </a:solidFill>
                <a:latin typeface="Andale Mono" panose="020B0509000000000004" pitchFamily="49" charset="0"/>
                <a:ea typeface="Andale Mono" charset="0"/>
                <a:cs typeface="Courier New" panose="02070309020205020404" pitchFamily="49" charset="0"/>
              </a:rPr>
              <a:t>*GPIO_INPUT_EN |= (1 &lt;&lt; 19);</a:t>
            </a:r>
          </a:p>
          <a:p>
            <a:pPr marL="0" indent="0">
              <a:buNone/>
            </a:pPr>
            <a:r>
              <a:rPr lang="en-US" sz="1400" b="1" dirty="0">
                <a:solidFill>
                  <a:srgbClr val="FF0000"/>
                </a:solidFill>
                <a:latin typeface="Andale Mono" panose="020B0509000000000004" pitchFamily="49" charset="0"/>
                <a:ea typeface="Andale Mono" charset="0"/>
                <a:cs typeface="Courier New" panose="02070309020205020404" pitchFamily="49" charset="0"/>
              </a:rPr>
              <a:t>*GPIO_OUTPUT_EN |= (1 &lt;&lt; 5);</a:t>
            </a:r>
          </a:p>
          <a:p>
            <a:pPr marL="0" indent="0">
              <a:buNone/>
            </a:pPr>
            <a:endParaRPr lang="en-US" sz="800" b="1" dirty="0">
              <a:solidFill>
                <a:srgbClr val="FF0000"/>
              </a:solidFill>
              <a:latin typeface="Andale Mono" panose="020B0509000000000004" pitchFamily="49" charset="0"/>
              <a:ea typeface="Andale Mono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dirty="0">
                <a:latin typeface="Andale Mono" panose="020B0509000000000004" pitchFamily="49" charset="0"/>
                <a:ea typeface="Andale Mono" charset="0"/>
                <a:cs typeface="Courier New" panose="02070309020205020404" pitchFamily="49" charset="0"/>
              </a:rPr>
              <a:t>// read GPIO bit 19</a:t>
            </a:r>
          </a:p>
          <a:p>
            <a:pPr marL="0" indent="0">
              <a:buNone/>
            </a:pPr>
            <a:r>
              <a:rPr lang="en-US" sz="1400" dirty="0" err="1">
                <a:latin typeface="Andale Mono" panose="020B0509000000000004" pitchFamily="49" charset="0"/>
                <a:ea typeface="Andale Mono" charset="0"/>
                <a:cs typeface="Courier New" panose="02070309020205020404" pitchFamily="49" charset="0"/>
              </a:rPr>
              <a:t>int</a:t>
            </a:r>
            <a:r>
              <a:rPr lang="en-US" sz="1400" dirty="0">
                <a:latin typeface="Andale Mono" panose="020B0509000000000004" pitchFamily="49" charset="0"/>
                <a:ea typeface="Andale Mono" charset="0"/>
                <a:cs typeface="Courier New" panose="02070309020205020404" pitchFamily="49" charset="0"/>
              </a:rPr>
              <a:t> gpio19 = (*GPIO_INPUT_VAL &gt;&gt; 19) &amp; 0b1;</a:t>
            </a:r>
          </a:p>
          <a:p>
            <a:pPr marL="0" indent="0">
              <a:buNone/>
            </a:pPr>
            <a:endParaRPr lang="en-US" sz="800" dirty="0">
              <a:latin typeface="Andale Mono" panose="020B0509000000000004" pitchFamily="49" charset="0"/>
              <a:ea typeface="Andale Mono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dirty="0">
                <a:latin typeface="Andale Mono" panose="020B0509000000000004" pitchFamily="49" charset="0"/>
                <a:ea typeface="Andale Mono" charset="0"/>
                <a:cs typeface="Courier New" panose="02070309020205020404" pitchFamily="49" charset="0"/>
              </a:rPr>
              <a:t>// Wait for bit 19 to be 1</a:t>
            </a:r>
          </a:p>
          <a:p>
            <a:pPr marL="0" indent="0">
              <a:buNone/>
            </a:pPr>
            <a:r>
              <a:rPr lang="en-US" sz="1400" dirty="0">
                <a:latin typeface="Andale Mono" panose="020B0509000000000004" pitchFamily="49" charset="0"/>
                <a:ea typeface="Andale Mono" charset="0"/>
                <a:cs typeface="Courier New" panose="02070309020205020404" pitchFamily="49" charset="0"/>
              </a:rPr>
              <a:t>while (!((*GPIO_INPUT_VAL &gt;&gt; 19) &amp; 0b1));</a:t>
            </a:r>
          </a:p>
          <a:p>
            <a:pPr marL="0" indent="0">
              <a:buNone/>
            </a:pPr>
            <a:endParaRPr lang="en-US" sz="800" dirty="0">
              <a:latin typeface="Andale Mono" panose="020B0509000000000004" pitchFamily="49" charset="0"/>
              <a:ea typeface="Andale Mono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dirty="0">
                <a:latin typeface="Andale Mono" panose="020B0509000000000004" pitchFamily="49" charset="0"/>
                <a:ea typeface="Andale Mono" charset="0"/>
                <a:cs typeface="Courier New" panose="02070309020205020404" pitchFamily="49" charset="0"/>
              </a:rPr>
              <a:t>// Write 1 to GPIO bit 5</a:t>
            </a:r>
          </a:p>
          <a:p>
            <a:pPr marL="0" indent="0">
              <a:buNone/>
            </a:pPr>
            <a:r>
              <a:rPr lang="en-US" sz="1400" dirty="0">
                <a:latin typeface="Andale Mono" panose="020B0509000000000004" pitchFamily="49" charset="0"/>
                <a:ea typeface="Andale Mono" charset="0"/>
                <a:cs typeface="Courier New" panose="02070309020205020404" pitchFamily="49" charset="0"/>
              </a:rPr>
              <a:t>*GPIO_OUTPUT_VAL |= (1&lt;&lt;5);</a:t>
            </a:r>
          </a:p>
          <a:p>
            <a:pPr marL="0" indent="0">
              <a:buNone/>
            </a:pPr>
            <a:endParaRPr lang="en-US" sz="800" dirty="0">
              <a:latin typeface="Andale Mono" panose="020B0509000000000004" pitchFamily="49" charset="0"/>
              <a:ea typeface="Andale Mono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dirty="0">
                <a:latin typeface="Andale Mono" panose="020B0509000000000004" pitchFamily="49" charset="0"/>
                <a:ea typeface="Andale Mono" charset="0"/>
                <a:cs typeface="Courier New" panose="02070309020205020404" pitchFamily="49" charset="0"/>
              </a:rPr>
              <a:t>// Write 0 to GPIO bit 5</a:t>
            </a:r>
          </a:p>
          <a:p>
            <a:pPr marL="0" indent="0">
              <a:buNone/>
            </a:pPr>
            <a:r>
              <a:rPr lang="en-US" sz="1400" dirty="0">
                <a:latin typeface="Andale Mono" panose="020B0509000000000004" pitchFamily="49" charset="0"/>
                <a:ea typeface="Andale Mono" charset="0"/>
                <a:cs typeface="Courier New" panose="02070309020205020404" pitchFamily="49" charset="0"/>
              </a:rPr>
              <a:t>*GPIO_OUTPUT_VAL &amp;= ~(1&lt;&lt;5);</a:t>
            </a:r>
          </a:p>
          <a:p>
            <a:endParaRPr lang="en-US" sz="1400" dirty="0">
              <a:latin typeface="Andale Mono" panose="020B05090000000000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1400" dirty="0">
              <a:latin typeface="Andale Mono" panose="020B05090000000000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8EC98D8-FC64-4CED-A418-A3FEEE463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69504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RED-V </a:t>
            </a:r>
            <a:r>
              <a:rPr lang="en-US" sz="4400" dirty="0" err="1">
                <a:solidFill>
                  <a:schemeClr val="bg1"/>
                </a:solidFill>
              </a:rPr>
              <a:t>RedBoard</a:t>
            </a:r>
            <a:r>
              <a:rPr lang="en-US" sz="4400" dirty="0">
                <a:solidFill>
                  <a:schemeClr val="bg1"/>
                </a:solidFill>
              </a:rPr>
              <a:t> Pin Names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1" y="1295400"/>
            <a:ext cx="5257799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RED-V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RedBoard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has Arduino-style pin names</a:t>
            </a:r>
          </a:p>
          <a:p>
            <a:pPr lvl="1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Translate these to </a:t>
            </a: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GPIO numbers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34677A33-23E8-2E42-B917-131FE15070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91567478"/>
              </p:ext>
            </p:extLst>
          </p:nvPr>
        </p:nvGraphicFramePr>
        <p:xfrm>
          <a:off x="5867399" y="838200"/>
          <a:ext cx="2922496" cy="5486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61248">
                  <a:extLst>
                    <a:ext uri="{9D8B030D-6E8A-4147-A177-3AD203B41FA5}">
                      <a16:colId xmlns:a16="http://schemas.microsoft.com/office/drawing/2014/main" val="16555968"/>
                    </a:ext>
                  </a:extLst>
                </a:gridCol>
                <a:gridCol w="1461248">
                  <a:extLst>
                    <a:ext uri="{9D8B030D-6E8A-4147-A177-3AD203B41FA5}">
                      <a16:colId xmlns:a16="http://schemas.microsoft.com/office/drawing/2014/main" val="2365474724"/>
                    </a:ext>
                  </a:extLst>
                </a:gridCol>
              </a:tblGrid>
              <a:tr h="262890">
                <a:tc>
                  <a:txBody>
                    <a:bodyPr/>
                    <a:lstStyle/>
                    <a:p>
                      <a:r>
                        <a:rPr lang="en-US" sz="1200" dirty="0"/>
                        <a:t>Red-V Pin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GPIO Number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1367716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r>
                        <a:rPr lang="en-US" sz="1200" dirty="0"/>
                        <a:t>D0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2419710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r>
                        <a:rPr lang="en-US" sz="1200" dirty="0"/>
                        <a:t>D1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1551937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r>
                        <a:rPr lang="en-US" sz="1200" dirty="0"/>
                        <a:t>D2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8734612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r>
                        <a:rPr lang="en-US" sz="1200" dirty="0"/>
                        <a:t>D3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9603638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r>
                        <a:rPr lang="en-US" sz="1200" dirty="0"/>
                        <a:t>D4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6729065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r>
                        <a:rPr lang="en-US" sz="1200" dirty="0"/>
                        <a:t>D5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21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7908051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r>
                        <a:rPr lang="en-US" sz="1200" dirty="0"/>
                        <a:t>D6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1336310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r>
                        <a:rPr lang="en-US" sz="1200" dirty="0"/>
                        <a:t>D7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23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3607142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r>
                        <a:rPr lang="en-US" sz="1200" dirty="0"/>
                        <a:t>D8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4318795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r>
                        <a:rPr lang="en-US" sz="1200" dirty="0"/>
                        <a:t>D9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7777949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r>
                        <a:rPr lang="en-US" sz="1200" dirty="0"/>
                        <a:t>D10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0656441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r>
                        <a:rPr lang="en-US" sz="1200" dirty="0"/>
                        <a:t>D11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5909551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r>
                        <a:rPr lang="en-US" sz="1200" dirty="0"/>
                        <a:t>D12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3169839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r>
                        <a:rPr lang="en-US" sz="1200" dirty="0"/>
                        <a:t>D13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603938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r>
                        <a:rPr lang="en-US" sz="1200" dirty="0"/>
                        <a:t>D15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6385692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r>
                        <a:rPr lang="en-US" sz="1200" dirty="0"/>
                        <a:t>D16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596136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r>
                        <a:rPr lang="en-US" sz="1200" dirty="0"/>
                        <a:t>D17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4367578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r>
                        <a:rPr lang="en-US" sz="1200" dirty="0"/>
                        <a:t>D18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8289372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r>
                        <a:rPr lang="en-US" sz="1200" dirty="0"/>
                        <a:t>D19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9247417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E6E7ED3-0644-4BF7-823E-720B7A775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07873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Example: Switches &amp; LEDs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1" y="914400"/>
            <a:ext cx="8305800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Read a switch and drive an LED</a:t>
            </a:r>
          </a:p>
          <a:p>
            <a:pPr lvl="1"/>
            <a:r>
              <a:rPr lang="en-US" dirty="0"/>
              <a:t>(Could have done this with a wire!)</a:t>
            </a:r>
          </a:p>
          <a:p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dirty="0">
                <a:latin typeface="Andale Mono" panose="020B0509000000000004" pitchFamily="49" charset="0"/>
                <a:cs typeface="Courier New" panose="02070309020205020404" pitchFamily="49" charset="0"/>
              </a:rPr>
              <a:t>#include &lt;</a:t>
            </a:r>
            <a:r>
              <a:rPr lang="en-US" sz="14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stdint.h</a:t>
            </a:r>
            <a:r>
              <a:rPr lang="en-US" sz="1400" dirty="0">
                <a:latin typeface="Andale Mono" panose="020B0509000000000004" pitchFamily="49" charset="0"/>
                <a:cs typeface="Courier New" panose="020703090202050204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1400" dirty="0">
                <a:latin typeface="Andale Mono" panose="020B0509000000000004" pitchFamily="49" charset="0"/>
                <a:cs typeface="Courier New" panose="02070309020205020404" pitchFamily="49" charset="0"/>
              </a:rPr>
              <a:t>void main(void) {</a:t>
            </a:r>
          </a:p>
          <a:p>
            <a:pPr marL="400050" lvl="1" indent="0">
              <a:buNone/>
            </a:pPr>
            <a:r>
              <a:rPr lang="en-US" sz="1400" dirty="0">
                <a:latin typeface="Andale Mono" panose="020B0509000000000004" pitchFamily="49" charset="0"/>
                <a:cs typeface="Courier New" panose="02070309020205020404" pitchFamily="49" charset="0"/>
              </a:rPr>
              <a:t>volatile uint32_t *GPIO_INPUT_VAL  = (uint32_t*)0x10012000;</a:t>
            </a:r>
          </a:p>
          <a:p>
            <a:pPr marL="400050" lvl="1" indent="0">
              <a:buNone/>
            </a:pPr>
            <a:r>
              <a:rPr lang="en-US" sz="1400" dirty="0">
                <a:latin typeface="Andale Mono" panose="020B0509000000000004" pitchFamily="49" charset="0"/>
                <a:cs typeface="Courier New" panose="02070309020205020404" pitchFamily="49" charset="0"/>
              </a:rPr>
              <a:t>volatile uint32_t *GPIO_INPUT_EN   = (uint32_t*)0x10012004;</a:t>
            </a:r>
          </a:p>
          <a:p>
            <a:pPr marL="400050" lvl="1" indent="0">
              <a:buNone/>
            </a:pPr>
            <a:r>
              <a:rPr lang="en-US" sz="1400" dirty="0">
                <a:latin typeface="Andale Mono" panose="020B0509000000000004" pitchFamily="49" charset="0"/>
                <a:cs typeface="Courier New" panose="02070309020205020404" pitchFamily="49" charset="0"/>
              </a:rPr>
              <a:t>volatile uint32_t *GPIO_OUTPUT_EN  = (uint32_t*)0x10012008;</a:t>
            </a:r>
          </a:p>
          <a:p>
            <a:pPr marL="400050" lvl="1" indent="0">
              <a:buNone/>
            </a:pPr>
            <a:r>
              <a:rPr lang="en-US" sz="1400" dirty="0">
                <a:latin typeface="Andale Mono" panose="020B0509000000000004" pitchFamily="49" charset="0"/>
                <a:cs typeface="Courier New" panose="02070309020205020404" pitchFamily="49" charset="0"/>
              </a:rPr>
              <a:t>volatile uint32_t *GPIO_OUTPUT_VAL = (uint32_t*)0x1001200C;</a:t>
            </a:r>
          </a:p>
          <a:p>
            <a:pPr marL="400050" lvl="1" indent="0">
              <a:buNone/>
            </a:pPr>
            <a:r>
              <a:rPr lang="en-US" sz="14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int</a:t>
            </a:r>
            <a:r>
              <a:rPr lang="en-US" sz="1400" dirty="0">
                <a:latin typeface="Andale Mono" panose="020B0509000000000004" pitchFamily="49" charset="0"/>
                <a:cs typeface="Courier New" panose="02070309020205020404" pitchFamily="49" charset="0"/>
              </a:rPr>
              <a:t> </a:t>
            </a:r>
            <a:r>
              <a:rPr lang="en-US" sz="14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val</a:t>
            </a:r>
            <a:r>
              <a:rPr lang="en-US" sz="1400" dirty="0">
                <a:latin typeface="Andale Mono" panose="020B0509000000000004" pitchFamily="49" charset="0"/>
                <a:cs typeface="Courier New" panose="02070309020205020404" pitchFamily="49" charset="0"/>
              </a:rPr>
              <a:t>;</a:t>
            </a:r>
          </a:p>
          <a:p>
            <a:pPr marL="400050" lvl="1" indent="0">
              <a:buNone/>
            </a:pPr>
            <a:r>
              <a:rPr lang="en-US" sz="1400" dirty="0">
                <a:latin typeface="Andale Mono" panose="020B0509000000000004" pitchFamily="49" charset="0"/>
                <a:cs typeface="Courier New" panose="02070309020205020404" pitchFamily="49" charset="0"/>
              </a:rPr>
              <a:t> </a:t>
            </a:r>
          </a:p>
          <a:p>
            <a:pPr marL="400050" lvl="1" indent="0">
              <a:buNone/>
            </a:pPr>
            <a:r>
              <a:rPr lang="en-US" sz="1400" b="1" dirty="0">
                <a:solidFill>
                  <a:srgbClr val="FF0000"/>
                </a:solidFill>
                <a:latin typeface="Andale Mono" panose="020B0509000000000004" pitchFamily="49" charset="0"/>
                <a:cs typeface="Courier New" panose="02070309020205020404" pitchFamily="49" charset="0"/>
              </a:rPr>
              <a:t>*GPIO_INPUT_EN  |= (1 &lt;&lt; 19);    // Set pin 19 to input</a:t>
            </a:r>
          </a:p>
          <a:p>
            <a:pPr marL="400050" lvl="1" indent="0">
              <a:buNone/>
            </a:pPr>
            <a:r>
              <a:rPr lang="en-US" sz="1400" b="1" dirty="0">
                <a:solidFill>
                  <a:srgbClr val="FF0000"/>
                </a:solidFill>
                <a:latin typeface="Andale Mono" panose="020B0509000000000004" pitchFamily="49" charset="0"/>
                <a:cs typeface="Courier New" panose="02070309020205020404" pitchFamily="49" charset="0"/>
              </a:rPr>
              <a:t>*GPIO_OUTPUT_EN |= (1 &lt;&lt; 5); 	  // set pin 5 to output</a:t>
            </a:r>
          </a:p>
          <a:p>
            <a:pPr marL="400050" lvl="1" indent="0">
              <a:buNone/>
            </a:pPr>
            <a:r>
              <a:rPr lang="en-US" sz="1400" dirty="0">
                <a:latin typeface="Andale Mono" panose="020B0509000000000004" pitchFamily="49" charset="0"/>
                <a:cs typeface="Courier New" panose="02070309020205020404" pitchFamily="49" charset="0"/>
              </a:rPr>
              <a:t>while (1) {</a:t>
            </a:r>
          </a:p>
          <a:p>
            <a:pPr marL="400050" lvl="1" indent="0">
              <a:buNone/>
            </a:pPr>
            <a:r>
              <a:rPr lang="en-US" sz="1400" dirty="0">
                <a:latin typeface="Andale Mono" panose="020B0509000000000004" pitchFamily="49" charset="0"/>
                <a:cs typeface="Courier New" panose="02070309020205020404" pitchFamily="49" charset="0"/>
              </a:rPr>
              <a:t>	</a:t>
            </a:r>
            <a:r>
              <a:rPr lang="en-US" sz="14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val</a:t>
            </a:r>
            <a:r>
              <a:rPr lang="en-US" sz="1400" dirty="0">
                <a:latin typeface="Andale Mono" panose="020B0509000000000004" pitchFamily="49" charset="0"/>
                <a:cs typeface="Courier New" panose="02070309020205020404" pitchFamily="49" charset="0"/>
              </a:rPr>
              <a:t> =   (*GPIO_INPUT_VAL &gt;&gt; 19) &amp; 1;    </a:t>
            </a:r>
            <a:r>
              <a:rPr lang="en-US" sz="1400" b="1" dirty="0">
                <a:solidFill>
                  <a:srgbClr val="FF0000"/>
                </a:solidFill>
                <a:latin typeface="Andale Mono" panose="020B0509000000000004" pitchFamily="49" charset="0"/>
                <a:cs typeface="Courier New" panose="02070309020205020404" pitchFamily="49" charset="0"/>
              </a:rPr>
              <a:t>// Read value on pin 19</a:t>
            </a:r>
          </a:p>
          <a:p>
            <a:pPr marL="400050" lvl="1" indent="0">
              <a:buNone/>
            </a:pPr>
            <a:r>
              <a:rPr lang="en-US" sz="1400" dirty="0">
                <a:latin typeface="Andale Mono" panose="020B0509000000000004" pitchFamily="49" charset="0"/>
                <a:cs typeface="Courier New" panose="02070309020205020404" pitchFamily="49" charset="0"/>
              </a:rPr>
              <a:t>	if (</a:t>
            </a:r>
            <a:r>
              <a:rPr lang="en-US" sz="14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val</a:t>
            </a:r>
            <a:r>
              <a:rPr lang="en-US" sz="1400" dirty="0">
                <a:latin typeface="Andale Mono" panose="020B0509000000000004" pitchFamily="49" charset="0"/>
                <a:cs typeface="Courier New" panose="02070309020205020404" pitchFamily="49" charset="0"/>
              </a:rPr>
              <a:t>) *GPIO_OUTPUT_VAL |=  (1 &lt;&lt; 5); </a:t>
            </a:r>
            <a:r>
              <a:rPr lang="en-US" sz="1400" b="1" dirty="0">
                <a:solidFill>
                  <a:srgbClr val="FF0000"/>
                </a:solidFill>
                <a:latin typeface="Andale Mono" panose="020B0509000000000004" pitchFamily="49" charset="0"/>
                <a:cs typeface="Courier New" panose="02070309020205020404" pitchFamily="49" charset="0"/>
              </a:rPr>
              <a:t>// Turn ON pin 5</a:t>
            </a:r>
          </a:p>
          <a:p>
            <a:pPr marL="400050" lvl="1" indent="0">
              <a:buNone/>
            </a:pPr>
            <a:r>
              <a:rPr lang="en-US" sz="1400" dirty="0">
                <a:latin typeface="Andale Mono" panose="020B0509000000000004" pitchFamily="49" charset="0"/>
                <a:cs typeface="Courier New" panose="02070309020205020404" pitchFamily="49" charset="0"/>
              </a:rPr>
              <a:t>	else     *GPIO_OUTPUT_VAL &amp;= ~(1 &lt;&lt; 5); </a:t>
            </a:r>
            <a:r>
              <a:rPr lang="en-US" sz="1400" b="1" dirty="0">
                <a:solidFill>
                  <a:srgbClr val="FF0000"/>
                </a:solidFill>
                <a:latin typeface="Andale Mono" panose="020B0509000000000004" pitchFamily="49" charset="0"/>
                <a:cs typeface="Courier New" panose="02070309020205020404" pitchFamily="49" charset="0"/>
              </a:rPr>
              <a:t>// Turn OFF pin 5</a:t>
            </a:r>
          </a:p>
          <a:p>
            <a:pPr marL="400050" lvl="1" indent="0">
              <a:buNone/>
            </a:pPr>
            <a:r>
              <a:rPr lang="en-US" sz="1400" dirty="0">
                <a:latin typeface="Andale Mono" panose="020B05090000000000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400" dirty="0">
                <a:latin typeface="Andale Mono" panose="020B0509000000000004" pitchFamily="49" charset="0"/>
                <a:cs typeface="Courier New" panose="02070309020205020404" pitchFamily="49" charset="0"/>
              </a:rPr>
              <a:t>}</a:t>
            </a:r>
          </a:p>
          <a:p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DA35D8B-B385-4149-B324-145BFB07F1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2756" y="892233"/>
            <a:ext cx="2048256" cy="18288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80B04E5-91D8-4CDA-A99F-4BFF22AA1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00986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Other I/O Functions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1" y="1295400"/>
            <a:ext cx="5410199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Most GPIO pins also have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other special functions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Serial Ports: SPI, I2C, UART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Pulse Width Modulation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Activate with GPIO registers</a:t>
            </a:r>
          </a:p>
          <a:p>
            <a:pPr lvl="1"/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iof_en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enables special function</a:t>
            </a:r>
          </a:p>
          <a:p>
            <a:pPr lvl="1"/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iof_sel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 selects the function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EEEEA9-03D4-7044-A04D-53B9FEB321EF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6220461" y="985838"/>
            <a:ext cx="2542540" cy="48355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F24CD2E-6310-4545-922E-88D8FBB6BF19}"/>
              </a:ext>
            </a:extLst>
          </p:cNvPr>
          <p:cNvSpPr txBox="1"/>
          <p:nvPr/>
        </p:nvSpPr>
        <p:spPr>
          <a:xfrm>
            <a:off x="7010400" y="5830501"/>
            <a:ext cx="17526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From FE310 Manual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C12F447-93D8-4DB8-940C-17B922774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30600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Microcontrollers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0" y="1112837"/>
            <a:ext cx="8534399" cy="452596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0070C0"/>
                </a:solidFill>
              </a:rPr>
              <a:t>Microprocessors</a:t>
            </a:r>
            <a:r>
              <a:rPr lang="en-US" dirty="0"/>
              <a:t> are </a:t>
            </a:r>
            <a:r>
              <a:rPr lang="en-US" b="1" dirty="0"/>
              <a:t>computers on a chip</a:t>
            </a:r>
          </a:p>
          <a:p>
            <a:r>
              <a:rPr lang="en-US" b="1" dirty="0">
                <a:solidFill>
                  <a:srgbClr val="0070C0"/>
                </a:solidFill>
              </a:rPr>
              <a:t>Microcontrollers</a:t>
            </a:r>
            <a:r>
              <a:rPr lang="en-US" dirty="0"/>
              <a:t> are microprocessors with </a:t>
            </a:r>
            <a:r>
              <a:rPr lang="en-US" b="1" dirty="0"/>
              <a:t>flexible input/output (I/O) peripherals</a:t>
            </a:r>
          </a:p>
          <a:p>
            <a:r>
              <a:rPr lang="en-US" b="1" dirty="0">
                <a:solidFill>
                  <a:srgbClr val="0070C0"/>
                </a:solidFill>
              </a:rPr>
              <a:t>Peripheral examples:</a:t>
            </a:r>
          </a:p>
          <a:p>
            <a:pPr lvl="1"/>
            <a:r>
              <a:rPr lang="en-US" dirty="0"/>
              <a:t>General-purpose I/O (GPIO): turn pins ON and OFF</a:t>
            </a:r>
          </a:p>
          <a:p>
            <a:pPr lvl="1"/>
            <a:r>
              <a:rPr lang="en-US" dirty="0"/>
              <a:t>Serial ports</a:t>
            </a:r>
          </a:p>
          <a:p>
            <a:pPr lvl="1"/>
            <a:r>
              <a:rPr lang="en-US" dirty="0"/>
              <a:t>Timers</a:t>
            </a:r>
          </a:p>
          <a:p>
            <a:pPr lvl="1"/>
            <a:r>
              <a:rPr lang="en-US" dirty="0"/>
              <a:t>Analog/Digital and Digital/Analog Converters (ADC/DAC)</a:t>
            </a:r>
          </a:p>
          <a:p>
            <a:pPr lvl="1"/>
            <a:r>
              <a:rPr lang="en-US" dirty="0"/>
              <a:t>Pulse Width Modulation (PWM)</a:t>
            </a:r>
          </a:p>
          <a:p>
            <a:pPr lvl="1"/>
            <a:r>
              <a:rPr lang="en-US" dirty="0"/>
              <a:t>Universal Serial Bus</a:t>
            </a:r>
          </a:p>
          <a:p>
            <a:pPr lvl="1"/>
            <a:r>
              <a:rPr lang="en-US" dirty="0"/>
              <a:t>Ethernet</a:t>
            </a:r>
          </a:p>
          <a:p>
            <a:pPr lvl="1"/>
            <a:endParaRPr lang="en-US" dirty="0"/>
          </a:p>
          <a:p>
            <a:endParaRPr lang="en-US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1730D9E-7E6B-496D-B2D2-715C1969C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1775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Embedded Systems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 err="1"/>
              <a:t>EasyREDVIO</a:t>
            </a:r>
            <a:r>
              <a:rPr lang="en-US" sz="7200" b="1" dirty="0"/>
              <a:t> 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Device Driver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Library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215634670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Device Drivers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304800" y="1066800"/>
            <a:ext cx="8610599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Controlling memory mapped I/O with pointers is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error-prone</a:t>
            </a:r>
          </a:p>
          <a:p>
            <a:pPr lvl="1"/>
            <a:r>
              <a:rPr lang="en-US" sz="2600" dirty="0">
                <a:latin typeface="Calibri" panose="020F0502020204030204" pitchFamily="34" charset="0"/>
                <a:cs typeface="Calibri" panose="020F0502020204030204" pitchFamily="34" charset="0"/>
              </a:rPr>
              <a:t>Hard to see the big picture</a:t>
            </a:r>
          </a:p>
          <a:p>
            <a:pPr lvl="1"/>
            <a:r>
              <a:rPr lang="en-US" sz="2600" dirty="0">
                <a:latin typeface="Calibri" panose="020F0502020204030204" pitchFamily="34" charset="0"/>
                <a:cs typeface="Calibri" panose="020F0502020204030204" pitchFamily="34" charset="0"/>
              </a:rPr>
              <a:t>Easy to mistype address of GPIO</a:t>
            </a:r>
          </a:p>
          <a:p>
            <a:pPr lvl="1"/>
            <a:r>
              <a:rPr lang="en-US" sz="2600" dirty="0">
                <a:latin typeface="Calibri" panose="020F0502020204030204" pitchFamily="34" charset="0"/>
                <a:cs typeface="Calibri" panose="020F0502020204030204" pitchFamily="34" charset="0"/>
              </a:rPr>
              <a:t>Pointer programming can confuse beginners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Write </a:t>
            </a:r>
            <a:r>
              <a:rPr lang="en-US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device driver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functions to hide the details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We will develop </a:t>
            </a:r>
            <a:r>
              <a:rPr lang="en-US" b="1" dirty="0" err="1">
                <a:latin typeface="Calibri" panose="020F0502020204030204" pitchFamily="34" charset="0"/>
                <a:cs typeface="Calibri" panose="020F0502020204030204" pitchFamily="34" charset="0"/>
              </a:rPr>
              <a:t>EasyREDVIO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device driver library</a:t>
            </a:r>
          </a:p>
          <a:p>
            <a:pPr lvl="1"/>
            <a:r>
              <a:rPr lang="en-US" sz="2600" dirty="0">
                <a:latin typeface="Calibri" panose="020F0502020204030204" pitchFamily="34" charset="0"/>
                <a:cs typeface="Calibri" panose="020F0502020204030204" pitchFamily="34" charset="0"/>
              </a:rPr>
              <a:t>Arduino-style interface </a:t>
            </a:r>
          </a:p>
          <a:p>
            <a:pPr lvl="1"/>
            <a:r>
              <a:rPr lang="en-US" sz="2600" dirty="0">
                <a:latin typeface="Calibri" panose="020F0502020204030204" pitchFamily="34" charset="0"/>
                <a:cs typeface="Calibri" panose="020F0502020204030204" pitchFamily="34" charset="0"/>
              </a:rPr>
              <a:t>Start with GPIO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DA1A662-D7E1-4FEC-8112-C1660D0DB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526305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200" y="68759"/>
            <a:ext cx="8915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Memory-Mapped I/O with Structures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1" y="1066800"/>
            <a:ext cx="8305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Use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structures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to define memory-mapped I/O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Less error-prone than pointers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Cleaner C code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8EAB016-FBC0-4828-90FC-67A8011DC6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131077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200" y="68759"/>
            <a:ext cx="8915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err="1">
                <a:solidFill>
                  <a:schemeClr val="bg1"/>
                </a:solidFill>
              </a:rPr>
              <a:t>EasyREDVIO</a:t>
            </a:r>
            <a:r>
              <a:rPr lang="en-US" sz="4000" dirty="0">
                <a:solidFill>
                  <a:schemeClr val="bg1"/>
                </a:solidFill>
              </a:rPr>
              <a:t> Library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1" y="815440"/>
            <a:ext cx="8305800" cy="50447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000" b="1" dirty="0">
                <a:latin typeface="Andale Mono" panose="020B0509000000000004" pitchFamily="49" charset="0"/>
                <a:cs typeface="Courier New" panose="02070309020205020404" pitchFamily="49" charset="0"/>
              </a:rPr>
              <a:t>// </a:t>
            </a:r>
            <a:r>
              <a:rPr lang="en-US" sz="1000" b="1" dirty="0" err="1">
                <a:latin typeface="Andale Mono" panose="020B0509000000000004" pitchFamily="49" charset="0"/>
                <a:cs typeface="Courier New" panose="02070309020205020404" pitchFamily="49" charset="0"/>
              </a:rPr>
              <a:t>EasyREDVIO.h</a:t>
            </a:r>
            <a:endParaRPr lang="en-US" sz="1000" b="1" dirty="0">
              <a:latin typeface="Andale Mono" panose="020B05090000000000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000" dirty="0">
                <a:latin typeface="Andale Mono" panose="020B0509000000000004" pitchFamily="49" charset="0"/>
                <a:cs typeface="Courier New" panose="02070309020205020404" pitchFamily="49" charset="0"/>
              </a:rPr>
              <a:t>// Joshua Brake and David Harris 7 October 2020</a:t>
            </a:r>
          </a:p>
          <a:p>
            <a:pPr marL="0" indent="0">
              <a:buNone/>
            </a:pPr>
            <a:endParaRPr lang="en-US" sz="600" dirty="0">
              <a:latin typeface="Andale Mono" panose="020B05090000000000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000" dirty="0">
                <a:latin typeface="Andale Mono" panose="020B0509000000000004" pitchFamily="49" charset="0"/>
                <a:cs typeface="Courier New" panose="02070309020205020404" pitchFamily="49" charset="0"/>
              </a:rPr>
              <a:t>#define INPUT 0</a:t>
            </a:r>
          </a:p>
          <a:p>
            <a:pPr marL="0" indent="0">
              <a:buNone/>
            </a:pPr>
            <a:r>
              <a:rPr lang="en-US" sz="1000" dirty="0">
                <a:latin typeface="Andale Mono" panose="020B0509000000000004" pitchFamily="49" charset="0"/>
                <a:cs typeface="Courier New" panose="02070309020205020404" pitchFamily="49" charset="0"/>
              </a:rPr>
              <a:t>#define OUTPUT 1</a:t>
            </a:r>
          </a:p>
          <a:p>
            <a:pPr marL="0" indent="0">
              <a:buNone/>
            </a:pPr>
            <a:r>
              <a:rPr lang="en-US" sz="600" dirty="0">
                <a:latin typeface="Andale Mono" panose="020B0509000000000004" pitchFamily="49" charset="0"/>
                <a:cs typeface="Courier New" panose="02070309020205020404" pitchFamily="49" charset="0"/>
              </a:rPr>
              <a:t> </a:t>
            </a:r>
          </a:p>
          <a:p>
            <a:pPr marL="0" indent="0">
              <a:buNone/>
            </a:pPr>
            <a:r>
              <a:rPr lang="en-US" sz="1000" dirty="0">
                <a:latin typeface="Andale Mono" panose="020B0509000000000004" pitchFamily="49" charset="0"/>
                <a:cs typeface="Courier New" panose="02070309020205020404" pitchFamily="49" charset="0"/>
              </a:rPr>
              <a:t>// Declare a GPIO structure defining the GPIO registers in the order they appear in memory mapped I/O</a:t>
            </a:r>
          </a:p>
          <a:p>
            <a:pPr marL="0" indent="0">
              <a:buNone/>
            </a:pPr>
            <a:r>
              <a:rPr lang="en-US" sz="1000" dirty="0">
                <a:latin typeface="Andale Mono" panose="020B0509000000000004" pitchFamily="49" charset="0"/>
                <a:cs typeface="Courier New" panose="02070309020205020404" pitchFamily="49" charset="0"/>
              </a:rPr>
              <a:t>typedef struct</a:t>
            </a:r>
          </a:p>
          <a:p>
            <a:pPr marL="0" indent="0">
              <a:buNone/>
            </a:pPr>
            <a:r>
              <a:rPr lang="en-US" sz="1000" dirty="0">
                <a:latin typeface="Andale Mono" panose="020B05090000000000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000" dirty="0">
                <a:latin typeface="Andale Mono" panose="020B0509000000000004" pitchFamily="49" charset="0"/>
                <a:cs typeface="Courier New" panose="02070309020205020404" pitchFamily="49" charset="0"/>
              </a:rPr>
              <a:t>    volatile uint32_t   </a:t>
            </a:r>
            <a:r>
              <a:rPr lang="en-US" sz="10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input_val</a:t>
            </a:r>
            <a:r>
              <a:rPr lang="en-US" sz="1000" dirty="0">
                <a:latin typeface="Andale Mono" panose="020B0509000000000004" pitchFamily="49" charset="0"/>
                <a:cs typeface="Courier New" panose="02070309020205020404" pitchFamily="49" charset="0"/>
              </a:rPr>
              <a:t>;      // (GPIO offset 0x00) Pin value</a:t>
            </a:r>
          </a:p>
          <a:p>
            <a:pPr marL="0" indent="0">
              <a:buNone/>
            </a:pPr>
            <a:r>
              <a:rPr lang="en-US" sz="1000" dirty="0">
                <a:latin typeface="Andale Mono" panose="020B0509000000000004" pitchFamily="49" charset="0"/>
                <a:cs typeface="Courier New" panose="02070309020205020404" pitchFamily="49" charset="0"/>
              </a:rPr>
              <a:t>    volatile uint32_t   </a:t>
            </a:r>
            <a:r>
              <a:rPr lang="en-US" sz="10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input_en</a:t>
            </a:r>
            <a:r>
              <a:rPr lang="en-US" sz="1000" dirty="0">
                <a:latin typeface="Andale Mono" panose="020B0509000000000004" pitchFamily="49" charset="0"/>
                <a:cs typeface="Courier New" panose="02070309020205020404" pitchFamily="49" charset="0"/>
              </a:rPr>
              <a:t>;       // (GPIO offset 0x04) Pin input enable*</a:t>
            </a:r>
          </a:p>
          <a:p>
            <a:pPr marL="0" indent="0">
              <a:buNone/>
            </a:pPr>
            <a:r>
              <a:rPr lang="en-US" sz="1000" dirty="0">
                <a:latin typeface="Andale Mono" panose="020B0509000000000004" pitchFamily="49" charset="0"/>
                <a:cs typeface="Courier New" panose="02070309020205020404" pitchFamily="49" charset="0"/>
              </a:rPr>
              <a:t>    volatile uint32_t   </a:t>
            </a:r>
            <a:r>
              <a:rPr lang="en-US" sz="10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output_en</a:t>
            </a:r>
            <a:r>
              <a:rPr lang="en-US" sz="1000" dirty="0">
                <a:latin typeface="Andale Mono" panose="020B0509000000000004" pitchFamily="49" charset="0"/>
                <a:cs typeface="Courier New" panose="02070309020205020404" pitchFamily="49" charset="0"/>
              </a:rPr>
              <a:t>;      // (GPIO offset 0x08) Pin output enable*</a:t>
            </a:r>
          </a:p>
          <a:p>
            <a:pPr marL="0" indent="0">
              <a:buNone/>
            </a:pPr>
            <a:r>
              <a:rPr lang="en-US" sz="1000" dirty="0">
                <a:latin typeface="Andale Mono" panose="020B0509000000000004" pitchFamily="49" charset="0"/>
                <a:cs typeface="Courier New" panose="02070309020205020404" pitchFamily="49" charset="0"/>
              </a:rPr>
              <a:t>    volatile uint32_t   </a:t>
            </a:r>
            <a:r>
              <a:rPr lang="en-US" sz="10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output_val</a:t>
            </a:r>
            <a:r>
              <a:rPr lang="en-US" sz="1000" dirty="0">
                <a:latin typeface="Andale Mono" panose="020B0509000000000004" pitchFamily="49" charset="0"/>
                <a:cs typeface="Courier New" panose="02070309020205020404" pitchFamily="49" charset="0"/>
              </a:rPr>
              <a:t>;     // (GPIO offset 0x0C) Output value</a:t>
            </a:r>
          </a:p>
          <a:p>
            <a:pPr marL="0" indent="0">
              <a:buNone/>
            </a:pPr>
            <a:r>
              <a:rPr lang="en-US" sz="1000" dirty="0">
                <a:latin typeface="Andale Mono" panose="020B0509000000000004" pitchFamily="49" charset="0"/>
                <a:cs typeface="Courier New" panose="02070309020205020404" pitchFamily="49" charset="0"/>
              </a:rPr>
              <a:t>    volatile uint32_t   </a:t>
            </a:r>
            <a:r>
              <a:rPr lang="en-US" sz="10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pue</a:t>
            </a:r>
            <a:r>
              <a:rPr lang="en-US" sz="1000" dirty="0">
                <a:latin typeface="Andale Mono" panose="020B0509000000000004" pitchFamily="49" charset="0"/>
                <a:cs typeface="Courier New" panose="02070309020205020404" pitchFamily="49" charset="0"/>
              </a:rPr>
              <a:t>;            // (GPIO offset 0x10) Internal pull-up enable*</a:t>
            </a:r>
          </a:p>
          <a:p>
            <a:pPr marL="0" indent="0">
              <a:buNone/>
            </a:pPr>
            <a:r>
              <a:rPr lang="en-US" sz="1000" dirty="0">
                <a:latin typeface="Andale Mono" panose="020B0509000000000004" pitchFamily="49" charset="0"/>
                <a:cs typeface="Courier New" panose="02070309020205020404" pitchFamily="49" charset="0"/>
              </a:rPr>
              <a:t>    volatile uint32_t   ds;             // (GPIO offset 0x14) Pin drive strength</a:t>
            </a:r>
          </a:p>
          <a:p>
            <a:pPr marL="0" indent="0">
              <a:buNone/>
            </a:pPr>
            <a:r>
              <a:rPr lang="en-US" sz="1000" dirty="0">
                <a:latin typeface="Andale Mono" panose="020B0509000000000004" pitchFamily="49" charset="0"/>
                <a:cs typeface="Courier New" panose="02070309020205020404" pitchFamily="49" charset="0"/>
              </a:rPr>
              <a:t>    volatile uint32_t   </a:t>
            </a:r>
            <a:r>
              <a:rPr lang="en-US" sz="10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rise_ie</a:t>
            </a:r>
            <a:r>
              <a:rPr lang="en-US" sz="1000" dirty="0">
                <a:latin typeface="Andale Mono" panose="020B0509000000000004" pitchFamily="49" charset="0"/>
                <a:cs typeface="Courier New" panose="02070309020205020404" pitchFamily="49" charset="0"/>
              </a:rPr>
              <a:t>;        // (GPIO offset 0x18) Rise interrupt enable</a:t>
            </a:r>
          </a:p>
          <a:p>
            <a:pPr marL="0" indent="0">
              <a:buNone/>
            </a:pPr>
            <a:r>
              <a:rPr lang="en-US" sz="1000" dirty="0">
                <a:latin typeface="Andale Mono" panose="020B0509000000000004" pitchFamily="49" charset="0"/>
                <a:cs typeface="Courier New" panose="02070309020205020404" pitchFamily="49" charset="0"/>
              </a:rPr>
              <a:t>    volatile uint32_t   </a:t>
            </a:r>
            <a:r>
              <a:rPr lang="en-US" sz="10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rise_ip</a:t>
            </a:r>
            <a:r>
              <a:rPr lang="en-US" sz="1000" dirty="0">
                <a:latin typeface="Andale Mono" panose="020B0509000000000004" pitchFamily="49" charset="0"/>
                <a:cs typeface="Courier New" panose="02070309020205020404" pitchFamily="49" charset="0"/>
              </a:rPr>
              <a:t>;        // (GPIO offset 0x1C) Rise interrupt pending</a:t>
            </a:r>
          </a:p>
          <a:p>
            <a:pPr marL="0" indent="0">
              <a:buNone/>
            </a:pPr>
            <a:r>
              <a:rPr lang="en-US" sz="1000" dirty="0">
                <a:latin typeface="Andale Mono" panose="020B0509000000000004" pitchFamily="49" charset="0"/>
                <a:cs typeface="Courier New" panose="02070309020205020404" pitchFamily="49" charset="0"/>
              </a:rPr>
              <a:t>    volatile uint32_t   </a:t>
            </a:r>
            <a:r>
              <a:rPr lang="en-US" sz="10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fall_ie</a:t>
            </a:r>
            <a:r>
              <a:rPr lang="en-US" sz="1000" dirty="0">
                <a:latin typeface="Andale Mono" panose="020B0509000000000004" pitchFamily="49" charset="0"/>
                <a:cs typeface="Courier New" panose="02070309020205020404" pitchFamily="49" charset="0"/>
              </a:rPr>
              <a:t>;        // (GPIO offset 0x20) Fall interrupt enable</a:t>
            </a:r>
          </a:p>
          <a:p>
            <a:pPr marL="0" indent="0">
              <a:buNone/>
            </a:pPr>
            <a:r>
              <a:rPr lang="en-US" sz="1000" dirty="0">
                <a:latin typeface="Andale Mono" panose="020B0509000000000004" pitchFamily="49" charset="0"/>
                <a:cs typeface="Courier New" panose="02070309020205020404" pitchFamily="49" charset="0"/>
              </a:rPr>
              <a:t>    volatile uint32_t   </a:t>
            </a:r>
            <a:r>
              <a:rPr lang="en-US" sz="10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fall_ip</a:t>
            </a:r>
            <a:r>
              <a:rPr lang="en-US" sz="1000" dirty="0">
                <a:latin typeface="Andale Mono" panose="020B0509000000000004" pitchFamily="49" charset="0"/>
                <a:cs typeface="Courier New" panose="02070309020205020404" pitchFamily="49" charset="0"/>
              </a:rPr>
              <a:t>;        // (GPIO offset 0x24) Fall interrupt pending</a:t>
            </a:r>
          </a:p>
          <a:p>
            <a:pPr marL="0" indent="0">
              <a:buNone/>
            </a:pPr>
            <a:r>
              <a:rPr lang="en-US" sz="1000" dirty="0">
                <a:latin typeface="Andale Mono" panose="020B0509000000000004" pitchFamily="49" charset="0"/>
                <a:cs typeface="Courier New" panose="02070309020205020404" pitchFamily="49" charset="0"/>
              </a:rPr>
              <a:t>    volatile uint32_t   </a:t>
            </a:r>
            <a:r>
              <a:rPr lang="en-US" sz="10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high_ie</a:t>
            </a:r>
            <a:r>
              <a:rPr lang="en-US" sz="1000" dirty="0">
                <a:latin typeface="Andale Mono" panose="020B0509000000000004" pitchFamily="49" charset="0"/>
                <a:cs typeface="Courier New" panose="02070309020205020404" pitchFamily="49" charset="0"/>
              </a:rPr>
              <a:t>;        // (GPIO offset 0x28) High interrupt enable</a:t>
            </a:r>
          </a:p>
          <a:p>
            <a:pPr marL="0" indent="0">
              <a:buNone/>
            </a:pPr>
            <a:r>
              <a:rPr lang="en-US" sz="1000" dirty="0">
                <a:latin typeface="Andale Mono" panose="020B0509000000000004" pitchFamily="49" charset="0"/>
                <a:cs typeface="Courier New" panose="02070309020205020404" pitchFamily="49" charset="0"/>
              </a:rPr>
              <a:t>    volatile uint32_t   </a:t>
            </a:r>
            <a:r>
              <a:rPr lang="en-US" sz="10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high_ip</a:t>
            </a:r>
            <a:r>
              <a:rPr lang="en-US" sz="1000" dirty="0">
                <a:latin typeface="Andale Mono" panose="020B0509000000000004" pitchFamily="49" charset="0"/>
                <a:cs typeface="Courier New" panose="02070309020205020404" pitchFamily="49" charset="0"/>
              </a:rPr>
              <a:t>;        // (GPIO offset 0x2C) High interrupt pending</a:t>
            </a:r>
          </a:p>
          <a:p>
            <a:pPr marL="0" indent="0">
              <a:buNone/>
            </a:pPr>
            <a:r>
              <a:rPr lang="en-US" sz="1000" dirty="0">
                <a:latin typeface="Andale Mono" panose="020B0509000000000004" pitchFamily="49" charset="0"/>
                <a:cs typeface="Courier New" panose="02070309020205020404" pitchFamily="49" charset="0"/>
              </a:rPr>
              <a:t>    volatile uint32_t   </a:t>
            </a:r>
            <a:r>
              <a:rPr lang="en-US" sz="10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low_ie</a:t>
            </a:r>
            <a:r>
              <a:rPr lang="en-US" sz="1000" dirty="0">
                <a:latin typeface="Andale Mono" panose="020B0509000000000004" pitchFamily="49" charset="0"/>
                <a:cs typeface="Courier New" panose="02070309020205020404" pitchFamily="49" charset="0"/>
              </a:rPr>
              <a:t>;         // (GPIO offset 0x30) Low interrupt enable</a:t>
            </a:r>
          </a:p>
          <a:p>
            <a:pPr marL="0" indent="0">
              <a:buNone/>
            </a:pPr>
            <a:r>
              <a:rPr lang="en-US" sz="1000" dirty="0">
                <a:latin typeface="Andale Mono" panose="020B0509000000000004" pitchFamily="49" charset="0"/>
                <a:cs typeface="Courier New" panose="02070309020205020404" pitchFamily="49" charset="0"/>
              </a:rPr>
              <a:t>    volatile uint32_t   </a:t>
            </a:r>
            <a:r>
              <a:rPr lang="en-US" sz="10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low_ip</a:t>
            </a:r>
            <a:r>
              <a:rPr lang="en-US" sz="1000" dirty="0">
                <a:latin typeface="Andale Mono" panose="020B0509000000000004" pitchFamily="49" charset="0"/>
                <a:cs typeface="Courier New" panose="02070309020205020404" pitchFamily="49" charset="0"/>
              </a:rPr>
              <a:t>;         // (GPIO offset 0x34) Low interrupt pending</a:t>
            </a:r>
          </a:p>
          <a:p>
            <a:pPr marL="0" indent="0">
              <a:buNone/>
            </a:pPr>
            <a:r>
              <a:rPr lang="en-US" sz="1000" dirty="0">
                <a:latin typeface="Andale Mono" panose="020B0509000000000004" pitchFamily="49" charset="0"/>
                <a:cs typeface="Courier New" panose="02070309020205020404" pitchFamily="49" charset="0"/>
              </a:rPr>
              <a:t>    volatile uint32_t   </a:t>
            </a:r>
            <a:r>
              <a:rPr lang="en-US" sz="10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iof_en</a:t>
            </a:r>
            <a:r>
              <a:rPr lang="en-US" sz="1000" dirty="0">
                <a:latin typeface="Andale Mono" panose="020B0509000000000004" pitchFamily="49" charset="0"/>
                <a:cs typeface="Courier New" panose="02070309020205020404" pitchFamily="49" charset="0"/>
              </a:rPr>
              <a:t>;         // (GPIO offset 0x38) HW-Driven functions enable</a:t>
            </a:r>
          </a:p>
          <a:p>
            <a:pPr marL="0" indent="0">
              <a:buNone/>
            </a:pPr>
            <a:r>
              <a:rPr lang="en-US" sz="1000" dirty="0">
                <a:latin typeface="Andale Mono" panose="020B0509000000000004" pitchFamily="49" charset="0"/>
                <a:cs typeface="Courier New" panose="02070309020205020404" pitchFamily="49" charset="0"/>
              </a:rPr>
              <a:t>    volatile uint32_t   </a:t>
            </a:r>
            <a:r>
              <a:rPr lang="en-US" sz="10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iof_sel</a:t>
            </a:r>
            <a:r>
              <a:rPr lang="en-US" sz="1000" dirty="0">
                <a:latin typeface="Andale Mono" panose="020B0509000000000004" pitchFamily="49" charset="0"/>
                <a:cs typeface="Courier New" panose="02070309020205020404" pitchFamily="49" charset="0"/>
              </a:rPr>
              <a:t>;        // (GPIO offset 0x3C) HW-Driven functions selection</a:t>
            </a:r>
          </a:p>
          <a:p>
            <a:pPr marL="0" indent="0">
              <a:buNone/>
            </a:pPr>
            <a:r>
              <a:rPr lang="en-US" sz="1000" dirty="0">
                <a:latin typeface="Andale Mono" panose="020B0509000000000004" pitchFamily="49" charset="0"/>
                <a:cs typeface="Courier New" panose="02070309020205020404" pitchFamily="49" charset="0"/>
              </a:rPr>
              <a:t>    volatile uint32_t   </a:t>
            </a:r>
            <a:r>
              <a:rPr lang="en-US" sz="10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out_xor</a:t>
            </a:r>
            <a:r>
              <a:rPr lang="en-US" sz="1000" dirty="0">
                <a:latin typeface="Andale Mono" panose="020B0509000000000004" pitchFamily="49" charset="0"/>
                <a:cs typeface="Courier New" panose="02070309020205020404" pitchFamily="49" charset="0"/>
              </a:rPr>
              <a:t>;        // (GPIO offset 0x40) Output XOR (invert)</a:t>
            </a:r>
          </a:p>
          <a:p>
            <a:pPr marL="0" indent="0">
              <a:buNone/>
            </a:pPr>
            <a:r>
              <a:rPr lang="en-US" sz="1000" dirty="0">
                <a:latin typeface="Andale Mono" panose="020B0509000000000004" pitchFamily="49" charset="0"/>
                <a:cs typeface="Courier New" panose="02070309020205020404" pitchFamily="49" charset="0"/>
              </a:rPr>
              <a:t>} GPIO;</a:t>
            </a:r>
          </a:p>
          <a:p>
            <a:pPr marL="0" indent="0">
              <a:buNone/>
            </a:pPr>
            <a:r>
              <a:rPr lang="en-US" sz="1000" dirty="0">
                <a:latin typeface="Andale Mono" panose="020B0509000000000004" pitchFamily="49" charset="0"/>
                <a:cs typeface="Courier New" panose="02070309020205020404" pitchFamily="49" charset="0"/>
              </a:rPr>
              <a:t>// Define the base address of the GPIO registers and a pointer to this structure</a:t>
            </a:r>
          </a:p>
          <a:p>
            <a:pPr marL="0" indent="0">
              <a:buNone/>
            </a:pPr>
            <a:r>
              <a:rPr lang="en-US" sz="1000" dirty="0">
                <a:latin typeface="Andale Mono" panose="020B0509000000000004" pitchFamily="49" charset="0"/>
                <a:cs typeface="Courier New" panose="02070309020205020404" pitchFamily="49" charset="0"/>
              </a:rPr>
              <a:t>// The 0x…U notation in 0x10012000U indicates an unsigned hexadecimal number</a:t>
            </a:r>
          </a:p>
          <a:p>
            <a:pPr marL="0" indent="0">
              <a:buNone/>
            </a:pPr>
            <a:r>
              <a:rPr lang="en-US" sz="1000" dirty="0">
                <a:latin typeface="Andale Mono" panose="020B0509000000000004" pitchFamily="49" charset="0"/>
                <a:cs typeface="Courier New" panose="02070309020205020404" pitchFamily="49" charset="0"/>
              </a:rPr>
              <a:t>#define GPIO0_BASE   (0x10012000U) </a:t>
            </a:r>
          </a:p>
          <a:p>
            <a:pPr marL="0" indent="0">
              <a:buNone/>
            </a:pPr>
            <a:r>
              <a:rPr lang="en-US" sz="1000" dirty="0">
                <a:latin typeface="Andale Mono" panose="020B0509000000000004" pitchFamily="49" charset="0"/>
                <a:cs typeface="Courier New" panose="02070309020205020404" pitchFamily="49" charset="0"/>
              </a:rPr>
              <a:t>#define GPIO0        ((GPIO*) GPIO0_BASE)</a:t>
            </a:r>
          </a:p>
          <a:p>
            <a:pPr marL="0" indent="0">
              <a:buNone/>
            </a:pPr>
            <a:r>
              <a:rPr lang="en-US" sz="1000" dirty="0">
                <a:latin typeface="Andale Mono" panose="020B0509000000000004" pitchFamily="49" charset="0"/>
                <a:cs typeface="Courier New" panose="02070309020205020404" pitchFamily="49" charset="0"/>
              </a:rPr>
              <a:t> 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6B13913-2BEC-409C-8A90-555173542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084691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200" y="68759"/>
            <a:ext cx="8915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err="1">
                <a:solidFill>
                  <a:schemeClr val="bg1"/>
                </a:solidFill>
              </a:rPr>
              <a:t>EasyREDVIO</a:t>
            </a:r>
            <a:r>
              <a:rPr lang="en-US" sz="4000" dirty="0">
                <a:solidFill>
                  <a:schemeClr val="bg1"/>
                </a:solidFill>
              </a:rPr>
              <a:t> Library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1" y="975082"/>
            <a:ext cx="8305800" cy="50447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200" b="1" dirty="0">
                <a:latin typeface="Andale Mono" panose="020B0509000000000004" pitchFamily="49" charset="0"/>
                <a:cs typeface="Courier New" panose="02070309020205020404" pitchFamily="49" charset="0"/>
              </a:rPr>
              <a:t>void </a:t>
            </a:r>
            <a:r>
              <a:rPr lang="en-US" sz="1200" b="1" dirty="0" err="1">
                <a:latin typeface="Andale Mono" panose="020B0509000000000004" pitchFamily="49" charset="0"/>
                <a:cs typeface="Courier New" panose="02070309020205020404" pitchFamily="49" charset="0"/>
              </a:rPr>
              <a:t>pinMode</a:t>
            </a:r>
            <a:r>
              <a:rPr lang="en-US" sz="1200" b="1" dirty="0">
                <a:latin typeface="Andale Mono" panose="020B05090000000000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latin typeface="Andale Mono" panose="020B0509000000000004" pitchFamily="49" charset="0"/>
                <a:cs typeface="Courier New" panose="02070309020205020404" pitchFamily="49" charset="0"/>
              </a:rPr>
              <a:t>int</a:t>
            </a:r>
            <a:r>
              <a:rPr lang="en-US" sz="1200" b="1" dirty="0">
                <a:latin typeface="Andale Mono" panose="020B0509000000000004" pitchFamily="49" charset="0"/>
                <a:cs typeface="Courier New" panose="02070309020205020404" pitchFamily="49" charset="0"/>
              </a:rPr>
              <a:t> </a:t>
            </a:r>
            <a:r>
              <a:rPr lang="en-US" sz="1200" b="1" dirty="0" err="1">
                <a:latin typeface="Andale Mono" panose="020B0509000000000004" pitchFamily="49" charset="0"/>
                <a:cs typeface="Courier New" panose="02070309020205020404" pitchFamily="49" charset="0"/>
              </a:rPr>
              <a:t>gpio_pin</a:t>
            </a:r>
            <a:r>
              <a:rPr lang="en-US" sz="1200" b="1" dirty="0">
                <a:latin typeface="Andale Mono" panose="020B0509000000000004" pitchFamily="49" charset="0"/>
                <a:cs typeface="Courier New" panose="02070309020205020404" pitchFamily="49" charset="0"/>
              </a:rPr>
              <a:t>, </a:t>
            </a:r>
            <a:r>
              <a:rPr lang="en-US" sz="1200" b="1" dirty="0" err="1">
                <a:latin typeface="Andale Mono" panose="020B0509000000000004" pitchFamily="49" charset="0"/>
                <a:cs typeface="Courier New" panose="02070309020205020404" pitchFamily="49" charset="0"/>
              </a:rPr>
              <a:t>int</a:t>
            </a:r>
            <a:r>
              <a:rPr lang="en-US" sz="1200" b="1" dirty="0">
                <a:latin typeface="Andale Mono" panose="020B0509000000000004" pitchFamily="49" charset="0"/>
                <a:cs typeface="Courier New" panose="02070309020205020404" pitchFamily="49" charset="0"/>
              </a:rPr>
              <a:t> function) </a:t>
            </a:r>
            <a:r>
              <a:rPr lang="en-US" sz="1200" dirty="0">
                <a:latin typeface="Andale Mono" panose="020B05090000000000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200" dirty="0">
                <a:latin typeface="Andale Mono" panose="020B0509000000000004" pitchFamily="49" charset="0"/>
                <a:cs typeface="Courier New" panose="02070309020205020404" pitchFamily="49" charset="0"/>
              </a:rPr>
              <a:t>    switch(function) {</a:t>
            </a:r>
          </a:p>
          <a:p>
            <a:pPr marL="0" indent="0">
              <a:buNone/>
            </a:pPr>
            <a:r>
              <a:rPr lang="en-US" sz="1200" dirty="0">
                <a:latin typeface="Andale Mono" panose="020B0509000000000004" pitchFamily="49" charset="0"/>
                <a:cs typeface="Courier New" panose="02070309020205020404" pitchFamily="49" charset="0"/>
              </a:rPr>
              <a:t>        case INPUT:</a:t>
            </a:r>
          </a:p>
          <a:p>
            <a:pPr marL="0" indent="0">
              <a:buNone/>
            </a:pPr>
            <a:r>
              <a:rPr lang="en-US" sz="1200" dirty="0">
                <a:latin typeface="Andale Mono" panose="020B0509000000000004" pitchFamily="49" charset="0"/>
                <a:cs typeface="Courier New" panose="02070309020205020404" pitchFamily="49" charset="0"/>
              </a:rPr>
              <a:t>            GPIO0-&gt;</a:t>
            </a:r>
            <a:r>
              <a:rPr lang="en-US" sz="12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input_en</a:t>
            </a:r>
            <a:r>
              <a:rPr lang="en-US" sz="1200" dirty="0">
                <a:latin typeface="Andale Mono" panose="020B0509000000000004" pitchFamily="49" charset="0"/>
                <a:cs typeface="Courier New" panose="02070309020205020404" pitchFamily="49" charset="0"/>
              </a:rPr>
              <a:t>     |=  (1 &lt;&lt; </a:t>
            </a:r>
            <a:r>
              <a:rPr lang="en-US" sz="12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gpio_pin</a:t>
            </a:r>
            <a:r>
              <a:rPr lang="en-US" sz="1200" dirty="0">
                <a:latin typeface="Andale Mono" panose="020B0509000000000004" pitchFamily="49" charset="0"/>
                <a:cs typeface="Courier New" panose="02070309020205020404" pitchFamily="49" charset="0"/>
              </a:rPr>
              <a:t>);  // Sets a pin as an input</a:t>
            </a:r>
          </a:p>
          <a:p>
            <a:pPr marL="0" indent="0">
              <a:buNone/>
            </a:pPr>
            <a:r>
              <a:rPr lang="en-US" sz="1200" dirty="0">
                <a:latin typeface="Andale Mono" panose="020B0509000000000004" pitchFamily="49" charset="0"/>
                <a:cs typeface="Courier New" panose="02070309020205020404" pitchFamily="49" charset="0"/>
              </a:rPr>
              <a:t>            GPIO0-&gt;</a:t>
            </a:r>
            <a:r>
              <a:rPr lang="en-US" sz="12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output_en</a:t>
            </a:r>
            <a:r>
              <a:rPr lang="en-US" sz="1200" dirty="0">
                <a:latin typeface="Andale Mono" panose="020B0509000000000004" pitchFamily="49" charset="0"/>
                <a:cs typeface="Courier New" panose="02070309020205020404" pitchFamily="49" charset="0"/>
              </a:rPr>
              <a:t>    &amp;= ~(1 &lt;&lt; </a:t>
            </a:r>
            <a:r>
              <a:rPr lang="en-US" sz="12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gpio_pin</a:t>
            </a:r>
            <a:r>
              <a:rPr lang="en-US" sz="1200" dirty="0">
                <a:latin typeface="Andale Mono" panose="020B0509000000000004" pitchFamily="49" charset="0"/>
                <a:cs typeface="Courier New" panose="02070309020205020404" pitchFamily="49" charset="0"/>
              </a:rPr>
              <a:t>);  // Disable output</a:t>
            </a:r>
          </a:p>
          <a:p>
            <a:pPr marL="0" indent="0">
              <a:buNone/>
            </a:pPr>
            <a:r>
              <a:rPr lang="en-US" sz="1200" dirty="0">
                <a:latin typeface="Andale Mono" panose="020B0509000000000004" pitchFamily="49" charset="0"/>
                <a:cs typeface="Courier New" panose="02070309020205020404" pitchFamily="49" charset="0"/>
              </a:rPr>
              <a:t>            GPIO0-&gt;</a:t>
            </a:r>
            <a:r>
              <a:rPr lang="en-US" sz="12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iof_en</a:t>
            </a:r>
            <a:r>
              <a:rPr lang="en-US" sz="1200" dirty="0">
                <a:latin typeface="Andale Mono" panose="020B0509000000000004" pitchFamily="49" charset="0"/>
                <a:cs typeface="Courier New" panose="02070309020205020404" pitchFamily="49" charset="0"/>
              </a:rPr>
              <a:t>       &amp;= ~(1 &lt;&lt; </a:t>
            </a:r>
            <a:r>
              <a:rPr lang="en-US" sz="12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gpio_pin</a:t>
            </a:r>
            <a:r>
              <a:rPr lang="en-US" sz="1200" dirty="0">
                <a:latin typeface="Andale Mono" panose="020B0509000000000004" pitchFamily="49" charset="0"/>
                <a:cs typeface="Courier New" panose="02070309020205020404" pitchFamily="49" charset="0"/>
              </a:rPr>
              <a:t>);  // Disable IOF</a:t>
            </a:r>
          </a:p>
          <a:p>
            <a:pPr marL="0" indent="0">
              <a:buNone/>
            </a:pPr>
            <a:r>
              <a:rPr lang="en-US" sz="1200" dirty="0">
                <a:latin typeface="Andale Mono" panose="020B0509000000000004" pitchFamily="49" charset="0"/>
                <a:cs typeface="Courier New" panose="02070309020205020404" pitchFamily="49" charset="0"/>
              </a:rPr>
              <a:t>            break;</a:t>
            </a:r>
          </a:p>
          <a:p>
            <a:pPr marL="0" indent="0">
              <a:buNone/>
            </a:pPr>
            <a:r>
              <a:rPr lang="en-US" sz="1200" dirty="0">
                <a:latin typeface="Andale Mono" panose="020B0509000000000004" pitchFamily="49" charset="0"/>
                <a:cs typeface="Courier New" panose="02070309020205020404" pitchFamily="49" charset="0"/>
              </a:rPr>
              <a:t>        case OUTPUT:</a:t>
            </a:r>
          </a:p>
          <a:p>
            <a:pPr marL="0" indent="0">
              <a:buNone/>
            </a:pPr>
            <a:r>
              <a:rPr lang="en-US" sz="1200" dirty="0">
                <a:latin typeface="Andale Mono" panose="020B0509000000000004" pitchFamily="49" charset="0"/>
                <a:cs typeface="Courier New" panose="02070309020205020404" pitchFamily="49" charset="0"/>
              </a:rPr>
              <a:t>            GPIO0-&gt;</a:t>
            </a:r>
            <a:r>
              <a:rPr lang="en-US" sz="12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output_en</a:t>
            </a:r>
            <a:r>
              <a:rPr lang="en-US" sz="1200" dirty="0">
                <a:latin typeface="Andale Mono" panose="020B0509000000000004" pitchFamily="49" charset="0"/>
                <a:cs typeface="Courier New" panose="02070309020205020404" pitchFamily="49" charset="0"/>
              </a:rPr>
              <a:t>    |=  (1 &lt;&lt; </a:t>
            </a:r>
            <a:r>
              <a:rPr lang="en-US" sz="12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gpio_pin</a:t>
            </a:r>
            <a:r>
              <a:rPr lang="en-US" sz="1200" dirty="0">
                <a:latin typeface="Andale Mono" panose="020B0509000000000004" pitchFamily="49" charset="0"/>
                <a:cs typeface="Courier New" panose="02070309020205020404" pitchFamily="49" charset="0"/>
              </a:rPr>
              <a:t>);  // Set pin as an output</a:t>
            </a:r>
          </a:p>
          <a:p>
            <a:pPr marL="0" indent="0">
              <a:buNone/>
            </a:pPr>
            <a:r>
              <a:rPr lang="en-US" sz="1200" dirty="0">
                <a:latin typeface="Andale Mono" panose="020B0509000000000004" pitchFamily="49" charset="0"/>
                <a:cs typeface="Courier New" panose="02070309020205020404" pitchFamily="49" charset="0"/>
              </a:rPr>
              <a:t>            GPIO0-&gt;</a:t>
            </a:r>
            <a:r>
              <a:rPr lang="en-US" sz="12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input_en</a:t>
            </a:r>
            <a:r>
              <a:rPr lang="en-US" sz="1200" dirty="0">
                <a:latin typeface="Andale Mono" panose="020B0509000000000004" pitchFamily="49" charset="0"/>
                <a:cs typeface="Courier New" panose="02070309020205020404" pitchFamily="49" charset="0"/>
              </a:rPr>
              <a:t>     &amp;= ~(1 &lt;&lt; </a:t>
            </a:r>
            <a:r>
              <a:rPr lang="en-US" sz="12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gpio_pin</a:t>
            </a:r>
            <a:r>
              <a:rPr lang="en-US" sz="1200" dirty="0">
                <a:latin typeface="Andale Mono" panose="020B0509000000000004" pitchFamily="49" charset="0"/>
                <a:cs typeface="Courier New" panose="02070309020205020404" pitchFamily="49" charset="0"/>
              </a:rPr>
              <a:t>);  // Disable input</a:t>
            </a:r>
          </a:p>
          <a:p>
            <a:pPr marL="0" indent="0">
              <a:buNone/>
            </a:pPr>
            <a:r>
              <a:rPr lang="en-US" sz="1200" dirty="0">
                <a:latin typeface="Andale Mono" panose="020B0509000000000004" pitchFamily="49" charset="0"/>
                <a:cs typeface="Courier New" panose="02070309020205020404" pitchFamily="49" charset="0"/>
              </a:rPr>
              <a:t>            GPIO0-&gt;</a:t>
            </a:r>
            <a:r>
              <a:rPr lang="en-US" sz="12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iof_en</a:t>
            </a:r>
            <a:r>
              <a:rPr lang="en-US" sz="1200" dirty="0">
                <a:latin typeface="Andale Mono" panose="020B0509000000000004" pitchFamily="49" charset="0"/>
                <a:cs typeface="Courier New" panose="02070309020205020404" pitchFamily="49" charset="0"/>
              </a:rPr>
              <a:t>       &amp;= ~(1 &lt;&lt; </a:t>
            </a:r>
            <a:r>
              <a:rPr lang="en-US" sz="12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gpio_pin</a:t>
            </a:r>
            <a:r>
              <a:rPr lang="en-US" sz="1200" dirty="0">
                <a:latin typeface="Andale Mono" panose="020B0509000000000004" pitchFamily="49" charset="0"/>
                <a:cs typeface="Courier New" panose="02070309020205020404" pitchFamily="49" charset="0"/>
              </a:rPr>
              <a:t>);  // Disable IOF</a:t>
            </a:r>
          </a:p>
          <a:p>
            <a:pPr marL="0" indent="0">
              <a:buNone/>
            </a:pPr>
            <a:r>
              <a:rPr lang="en-US" sz="1200" dirty="0">
                <a:latin typeface="Andale Mono" panose="020B0509000000000004" pitchFamily="49" charset="0"/>
                <a:cs typeface="Courier New" panose="02070309020205020404" pitchFamily="49" charset="0"/>
              </a:rPr>
              <a:t>            break;</a:t>
            </a:r>
          </a:p>
          <a:p>
            <a:pPr marL="0" indent="0">
              <a:buNone/>
            </a:pPr>
            <a:r>
              <a:rPr lang="en-US" sz="1200" dirty="0">
                <a:latin typeface="Andale Mono" panose="020B05090000000000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1200" dirty="0">
                <a:latin typeface="Andale Mono" panose="020B05090000000000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800" dirty="0">
                <a:latin typeface="Andale Mono" panose="020B0509000000000004" pitchFamily="49" charset="0"/>
                <a:cs typeface="Courier New" panose="02070309020205020404" pitchFamily="49" charset="0"/>
              </a:rPr>
              <a:t> </a:t>
            </a:r>
          </a:p>
          <a:p>
            <a:pPr marL="0" indent="0">
              <a:buNone/>
            </a:pPr>
            <a:r>
              <a:rPr lang="en-US" sz="1200" b="1" dirty="0">
                <a:latin typeface="Andale Mono" panose="020B0509000000000004" pitchFamily="49" charset="0"/>
                <a:cs typeface="Courier New" panose="02070309020205020404" pitchFamily="49" charset="0"/>
              </a:rPr>
              <a:t>void </a:t>
            </a:r>
            <a:r>
              <a:rPr lang="en-US" sz="1200" b="1" dirty="0" err="1">
                <a:latin typeface="Andale Mono" panose="020B0509000000000004" pitchFamily="49" charset="0"/>
                <a:cs typeface="Courier New" panose="02070309020205020404" pitchFamily="49" charset="0"/>
              </a:rPr>
              <a:t>digitalWrite</a:t>
            </a:r>
            <a:r>
              <a:rPr lang="en-US" sz="1200" b="1" dirty="0">
                <a:latin typeface="Andale Mono" panose="020B05090000000000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latin typeface="Andale Mono" panose="020B0509000000000004" pitchFamily="49" charset="0"/>
                <a:cs typeface="Courier New" panose="02070309020205020404" pitchFamily="49" charset="0"/>
              </a:rPr>
              <a:t>int</a:t>
            </a:r>
            <a:r>
              <a:rPr lang="en-US" sz="1200" b="1" dirty="0">
                <a:latin typeface="Andale Mono" panose="020B0509000000000004" pitchFamily="49" charset="0"/>
                <a:cs typeface="Courier New" panose="02070309020205020404" pitchFamily="49" charset="0"/>
              </a:rPr>
              <a:t> </a:t>
            </a:r>
            <a:r>
              <a:rPr lang="en-US" sz="1200" b="1" dirty="0" err="1">
                <a:latin typeface="Andale Mono" panose="020B0509000000000004" pitchFamily="49" charset="0"/>
                <a:cs typeface="Courier New" panose="02070309020205020404" pitchFamily="49" charset="0"/>
              </a:rPr>
              <a:t>gpio_pin</a:t>
            </a:r>
            <a:r>
              <a:rPr lang="en-US" sz="1200" b="1" dirty="0">
                <a:latin typeface="Andale Mono" panose="020B0509000000000004" pitchFamily="49" charset="0"/>
                <a:cs typeface="Courier New" panose="02070309020205020404" pitchFamily="49" charset="0"/>
              </a:rPr>
              <a:t>, </a:t>
            </a:r>
            <a:r>
              <a:rPr lang="en-US" sz="1200" b="1" dirty="0" err="1">
                <a:latin typeface="Andale Mono" panose="020B0509000000000004" pitchFamily="49" charset="0"/>
                <a:cs typeface="Courier New" panose="02070309020205020404" pitchFamily="49" charset="0"/>
              </a:rPr>
              <a:t>int</a:t>
            </a:r>
            <a:r>
              <a:rPr lang="en-US" sz="1200" b="1" dirty="0">
                <a:latin typeface="Andale Mono" panose="020B0509000000000004" pitchFamily="49" charset="0"/>
                <a:cs typeface="Courier New" panose="02070309020205020404" pitchFamily="49" charset="0"/>
              </a:rPr>
              <a:t> </a:t>
            </a:r>
            <a:r>
              <a:rPr lang="en-US" sz="1200" b="1" dirty="0" err="1">
                <a:latin typeface="Andale Mono" panose="020B0509000000000004" pitchFamily="49" charset="0"/>
                <a:cs typeface="Courier New" panose="02070309020205020404" pitchFamily="49" charset="0"/>
              </a:rPr>
              <a:t>val</a:t>
            </a:r>
            <a:r>
              <a:rPr lang="en-US" sz="1200" b="1" dirty="0">
                <a:latin typeface="Andale Mono" panose="020B0509000000000004" pitchFamily="49" charset="0"/>
                <a:cs typeface="Courier New" panose="02070309020205020404" pitchFamily="49" charset="0"/>
              </a:rPr>
              <a:t>) </a:t>
            </a:r>
            <a:r>
              <a:rPr lang="en-US" sz="1200" dirty="0">
                <a:latin typeface="Andale Mono" panose="020B05090000000000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200" dirty="0">
                <a:latin typeface="Andale Mono" panose="020B0509000000000004" pitchFamily="49" charset="0"/>
                <a:cs typeface="Courier New" panose="02070309020205020404" pitchFamily="49" charset="0"/>
              </a:rPr>
              <a:t>    if (</a:t>
            </a:r>
            <a:r>
              <a:rPr lang="en-US" sz="12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val</a:t>
            </a:r>
            <a:r>
              <a:rPr lang="en-US" sz="1200" dirty="0">
                <a:latin typeface="Andale Mono" panose="020B0509000000000004" pitchFamily="49" charset="0"/>
                <a:cs typeface="Courier New" panose="02070309020205020404" pitchFamily="49" charset="0"/>
              </a:rPr>
              <a:t>) GPIO0-&gt;</a:t>
            </a:r>
            <a:r>
              <a:rPr lang="en-US" sz="12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output_val</a:t>
            </a:r>
            <a:r>
              <a:rPr lang="en-US" sz="1200" dirty="0">
                <a:latin typeface="Andale Mono" panose="020B0509000000000004" pitchFamily="49" charset="0"/>
                <a:cs typeface="Courier New" panose="02070309020205020404" pitchFamily="49" charset="0"/>
              </a:rPr>
              <a:t> |= (1 &lt;&lt; </a:t>
            </a:r>
            <a:r>
              <a:rPr lang="en-US" sz="12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gpio_pin</a:t>
            </a:r>
            <a:r>
              <a:rPr lang="en-US" sz="1200" dirty="0">
                <a:latin typeface="Andale Mono" panose="020B05090000000000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200" dirty="0">
                <a:latin typeface="Andale Mono" panose="020B0509000000000004" pitchFamily="49" charset="0"/>
                <a:cs typeface="Courier New" panose="02070309020205020404" pitchFamily="49" charset="0"/>
              </a:rPr>
              <a:t>    else     GPIO0-&gt;</a:t>
            </a:r>
            <a:r>
              <a:rPr lang="en-US" sz="12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output_val</a:t>
            </a:r>
            <a:r>
              <a:rPr lang="en-US" sz="1200" dirty="0">
                <a:latin typeface="Andale Mono" panose="020B0509000000000004" pitchFamily="49" charset="0"/>
                <a:cs typeface="Courier New" panose="02070309020205020404" pitchFamily="49" charset="0"/>
              </a:rPr>
              <a:t> &amp;= ~(1 &lt;&lt; </a:t>
            </a:r>
            <a:r>
              <a:rPr lang="en-US" sz="12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gpio_pin</a:t>
            </a:r>
            <a:r>
              <a:rPr lang="en-US" sz="1200" dirty="0">
                <a:latin typeface="Andale Mono" panose="020B05090000000000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1200" dirty="0">
                <a:latin typeface="Andale Mono" panose="020B05090000000000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800" dirty="0">
                <a:latin typeface="Andale Mono" panose="020B0509000000000004" pitchFamily="49" charset="0"/>
                <a:cs typeface="Courier New" panose="02070309020205020404" pitchFamily="49" charset="0"/>
              </a:rPr>
              <a:t> </a:t>
            </a:r>
          </a:p>
          <a:p>
            <a:pPr marL="0" indent="0">
              <a:buNone/>
            </a:pPr>
            <a:r>
              <a:rPr lang="en-US" sz="1200" b="1" dirty="0" err="1">
                <a:latin typeface="Andale Mono" panose="020B0509000000000004" pitchFamily="49" charset="0"/>
                <a:cs typeface="Courier New" panose="02070309020205020404" pitchFamily="49" charset="0"/>
              </a:rPr>
              <a:t>int</a:t>
            </a:r>
            <a:r>
              <a:rPr lang="en-US" sz="1200" b="1" dirty="0">
                <a:latin typeface="Andale Mono" panose="020B0509000000000004" pitchFamily="49" charset="0"/>
                <a:cs typeface="Courier New" panose="02070309020205020404" pitchFamily="49" charset="0"/>
              </a:rPr>
              <a:t> </a:t>
            </a:r>
            <a:r>
              <a:rPr lang="en-US" sz="1200" b="1" dirty="0" err="1">
                <a:latin typeface="Andale Mono" panose="020B0509000000000004" pitchFamily="49" charset="0"/>
                <a:cs typeface="Courier New" panose="02070309020205020404" pitchFamily="49" charset="0"/>
              </a:rPr>
              <a:t>digitalRead</a:t>
            </a:r>
            <a:r>
              <a:rPr lang="en-US" sz="1200" b="1" dirty="0">
                <a:latin typeface="Andale Mono" panose="020B0509000000000004" pitchFamily="49" charset="0"/>
                <a:cs typeface="Courier New" panose="02070309020205020404" pitchFamily="49" charset="0"/>
              </a:rPr>
              <a:t>(</a:t>
            </a:r>
            <a:r>
              <a:rPr lang="en-US" sz="1200" b="1" dirty="0" err="1">
                <a:latin typeface="Andale Mono" panose="020B0509000000000004" pitchFamily="49" charset="0"/>
                <a:cs typeface="Courier New" panose="02070309020205020404" pitchFamily="49" charset="0"/>
              </a:rPr>
              <a:t>int</a:t>
            </a:r>
            <a:r>
              <a:rPr lang="en-US" sz="1200" b="1" dirty="0">
                <a:latin typeface="Andale Mono" panose="020B0509000000000004" pitchFamily="49" charset="0"/>
                <a:cs typeface="Courier New" panose="02070309020205020404" pitchFamily="49" charset="0"/>
              </a:rPr>
              <a:t> </a:t>
            </a:r>
            <a:r>
              <a:rPr lang="en-US" sz="1200" b="1" dirty="0" err="1">
                <a:latin typeface="Andale Mono" panose="020B0509000000000004" pitchFamily="49" charset="0"/>
                <a:cs typeface="Courier New" panose="02070309020205020404" pitchFamily="49" charset="0"/>
              </a:rPr>
              <a:t>gpio_pin</a:t>
            </a:r>
            <a:r>
              <a:rPr lang="en-US" sz="1200" b="1" dirty="0">
                <a:latin typeface="Andale Mono" panose="020B0509000000000004" pitchFamily="49" charset="0"/>
                <a:cs typeface="Courier New" panose="02070309020205020404" pitchFamily="49" charset="0"/>
              </a:rPr>
              <a:t>) </a:t>
            </a:r>
            <a:r>
              <a:rPr lang="en-US" sz="1200" dirty="0">
                <a:latin typeface="Andale Mono" panose="020B05090000000000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en-US" sz="1200" dirty="0">
                <a:latin typeface="Andale Mono" panose="020B0509000000000004" pitchFamily="49" charset="0"/>
                <a:cs typeface="Courier New" panose="02070309020205020404" pitchFamily="49" charset="0"/>
              </a:rPr>
              <a:t>    return (GPIO0-&gt;</a:t>
            </a:r>
            <a:r>
              <a:rPr lang="en-US" sz="12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input_val</a:t>
            </a:r>
            <a:r>
              <a:rPr lang="en-US" sz="1200" dirty="0">
                <a:latin typeface="Andale Mono" panose="020B0509000000000004" pitchFamily="49" charset="0"/>
                <a:cs typeface="Courier New" panose="02070309020205020404" pitchFamily="49" charset="0"/>
              </a:rPr>
              <a:t> &gt;&gt; </a:t>
            </a:r>
            <a:r>
              <a:rPr lang="en-US" sz="12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gpio_pin</a:t>
            </a:r>
            <a:r>
              <a:rPr lang="en-US" sz="1200" dirty="0">
                <a:latin typeface="Andale Mono" panose="020B0509000000000004" pitchFamily="49" charset="0"/>
                <a:cs typeface="Courier New" panose="02070309020205020404" pitchFamily="49" charset="0"/>
              </a:rPr>
              <a:t>) &amp; 0x1;</a:t>
            </a:r>
          </a:p>
          <a:p>
            <a:pPr marL="0" indent="0">
              <a:buNone/>
            </a:pPr>
            <a:r>
              <a:rPr lang="en-US" sz="1200" dirty="0">
                <a:latin typeface="Andale Mono" panose="020B05090000000000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5B96161-9487-4ACA-9C2B-231761288A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206008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Example: Switches &amp; LEDs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1" y="990600"/>
            <a:ext cx="8305800" cy="495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Reprised with </a:t>
            </a:r>
            <a:r>
              <a:rPr lang="en-US" dirty="0" err="1"/>
              <a:t>EasyREDVIO</a:t>
            </a:r>
            <a:endParaRPr lang="en-US" dirty="0"/>
          </a:p>
          <a:p>
            <a:pPr lvl="1"/>
            <a:r>
              <a:rPr lang="en-US" dirty="0"/>
              <a:t>Control all three LEDs</a:t>
            </a:r>
          </a:p>
          <a:p>
            <a:endParaRPr lang="en-US" sz="800" dirty="0"/>
          </a:p>
          <a:p>
            <a:pPr marL="0" indent="0">
              <a:buNone/>
            </a:pPr>
            <a:r>
              <a:rPr lang="en-US" sz="1600" dirty="0">
                <a:latin typeface="Andale Mono"/>
                <a:cs typeface="Courier New" panose="02070309020205020404" pitchFamily="49" charset="0"/>
              </a:rPr>
              <a:t>#</a:t>
            </a:r>
            <a:r>
              <a:rPr lang="en-US" sz="1400" dirty="0">
                <a:latin typeface="Andale Mono"/>
                <a:cs typeface="Courier New" panose="02070309020205020404" pitchFamily="49" charset="0"/>
              </a:rPr>
              <a:t>include "</a:t>
            </a:r>
            <a:r>
              <a:rPr lang="en-US" sz="1400" dirty="0" err="1">
                <a:latin typeface="Andale Mono"/>
                <a:cs typeface="Courier New" panose="02070309020205020404" pitchFamily="49" charset="0"/>
              </a:rPr>
              <a:t>EasyREDVIO.h</a:t>
            </a:r>
            <a:r>
              <a:rPr lang="en-US" sz="1400" dirty="0">
                <a:latin typeface="Andale Mono"/>
                <a:cs typeface="Courier New" panose="02070309020205020404" pitchFamily="49" charset="0"/>
              </a:rPr>
              <a:t>"</a:t>
            </a:r>
          </a:p>
          <a:p>
            <a:pPr marL="0" indent="0">
              <a:buNone/>
            </a:pPr>
            <a:r>
              <a:rPr lang="en-US" sz="1400" dirty="0" err="1">
                <a:latin typeface="Andale Mono"/>
                <a:cs typeface="Courier New" panose="02070309020205020404" pitchFamily="49" charset="0"/>
              </a:rPr>
              <a:t>int</a:t>
            </a:r>
            <a:r>
              <a:rPr lang="en-US" sz="1400" dirty="0">
                <a:latin typeface="Andale Mono"/>
                <a:cs typeface="Courier New" panose="02070309020205020404" pitchFamily="49" charset="0"/>
              </a:rPr>
              <a:t> main(void) {</a:t>
            </a:r>
          </a:p>
          <a:p>
            <a:pPr marL="0" indent="0">
              <a:buNone/>
            </a:pPr>
            <a:r>
              <a:rPr lang="en-US" sz="1400" b="1" dirty="0">
                <a:latin typeface="Andale Mono"/>
                <a:cs typeface="Courier New" panose="02070309020205020404" pitchFamily="49" charset="0"/>
              </a:rPr>
              <a:t>  // Set GPIO 4:2 as inputs</a:t>
            </a:r>
          </a:p>
          <a:p>
            <a:pPr marL="0" indent="0">
              <a:buNone/>
            </a:pPr>
            <a:r>
              <a:rPr lang="en-US" sz="1400" dirty="0">
                <a:latin typeface="Andale Mono"/>
                <a:cs typeface="Courier New" panose="02070309020205020404" pitchFamily="49" charset="0"/>
              </a:rPr>
              <a:t>  </a:t>
            </a:r>
            <a:r>
              <a:rPr lang="en-US" sz="1400" dirty="0" err="1">
                <a:latin typeface="Andale Mono"/>
                <a:cs typeface="Courier New" panose="02070309020205020404" pitchFamily="49" charset="0"/>
              </a:rPr>
              <a:t>pinMode</a:t>
            </a:r>
            <a:r>
              <a:rPr lang="en-US" sz="1400" dirty="0">
                <a:latin typeface="Andale Mono"/>
                <a:cs typeface="Courier New" panose="02070309020205020404" pitchFamily="49" charset="0"/>
              </a:rPr>
              <a:t>(2, INPUT);</a:t>
            </a:r>
          </a:p>
          <a:p>
            <a:pPr marL="0" indent="0">
              <a:buNone/>
            </a:pPr>
            <a:r>
              <a:rPr lang="en-US" sz="1400" dirty="0">
                <a:latin typeface="Andale Mono"/>
                <a:cs typeface="Courier New" panose="02070309020205020404" pitchFamily="49" charset="0"/>
              </a:rPr>
              <a:t>  </a:t>
            </a:r>
            <a:r>
              <a:rPr lang="en-US" sz="1400" dirty="0" err="1">
                <a:latin typeface="Andale Mono"/>
                <a:cs typeface="Courier New" panose="02070309020205020404" pitchFamily="49" charset="0"/>
              </a:rPr>
              <a:t>pinMode</a:t>
            </a:r>
            <a:r>
              <a:rPr lang="en-US" sz="1400" dirty="0">
                <a:latin typeface="Andale Mono"/>
                <a:cs typeface="Courier New" panose="02070309020205020404" pitchFamily="49" charset="0"/>
              </a:rPr>
              <a:t>(3, INPUT);</a:t>
            </a:r>
          </a:p>
          <a:p>
            <a:pPr marL="0" indent="0">
              <a:buNone/>
            </a:pPr>
            <a:r>
              <a:rPr lang="en-US" sz="1400" dirty="0">
                <a:latin typeface="Andale Mono"/>
                <a:cs typeface="Courier New" panose="02070309020205020404" pitchFamily="49" charset="0"/>
              </a:rPr>
              <a:t>  </a:t>
            </a:r>
            <a:r>
              <a:rPr lang="en-US" sz="1400" dirty="0" err="1">
                <a:latin typeface="Andale Mono"/>
                <a:cs typeface="Courier New" panose="02070309020205020404" pitchFamily="49" charset="0"/>
              </a:rPr>
              <a:t>pinMode</a:t>
            </a:r>
            <a:r>
              <a:rPr lang="en-US" sz="1400" dirty="0">
                <a:latin typeface="Andale Mono"/>
                <a:cs typeface="Courier New" panose="02070309020205020404" pitchFamily="49" charset="0"/>
              </a:rPr>
              <a:t>(4, INPUT);</a:t>
            </a:r>
          </a:p>
          <a:p>
            <a:pPr marL="0" indent="0">
              <a:buNone/>
            </a:pPr>
            <a:r>
              <a:rPr lang="en-US" sz="1400" b="1" dirty="0">
                <a:latin typeface="Andale Mono"/>
                <a:cs typeface="Courier New" panose="02070309020205020404" pitchFamily="49" charset="0"/>
              </a:rPr>
              <a:t>  // Set GPIO 10:8 as outputs</a:t>
            </a:r>
          </a:p>
          <a:p>
            <a:pPr marL="0" indent="0">
              <a:buNone/>
            </a:pPr>
            <a:r>
              <a:rPr lang="en-US" sz="1400" dirty="0">
                <a:latin typeface="Andale Mono"/>
                <a:cs typeface="Courier New" panose="02070309020205020404" pitchFamily="49" charset="0"/>
              </a:rPr>
              <a:t>  </a:t>
            </a:r>
            <a:r>
              <a:rPr lang="en-US" sz="1400" dirty="0" err="1">
                <a:latin typeface="Andale Mono"/>
                <a:cs typeface="Courier New" panose="02070309020205020404" pitchFamily="49" charset="0"/>
              </a:rPr>
              <a:t>pinMode</a:t>
            </a:r>
            <a:r>
              <a:rPr lang="en-US" sz="1400" dirty="0">
                <a:latin typeface="Andale Mono"/>
                <a:cs typeface="Courier New" panose="02070309020205020404" pitchFamily="49" charset="0"/>
              </a:rPr>
              <a:t>(8, OUTPUT);</a:t>
            </a:r>
          </a:p>
          <a:p>
            <a:pPr marL="0" indent="0">
              <a:buNone/>
            </a:pPr>
            <a:r>
              <a:rPr lang="en-US" sz="1400" dirty="0">
                <a:latin typeface="Andale Mono"/>
                <a:cs typeface="Courier New" panose="02070309020205020404" pitchFamily="49" charset="0"/>
              </a:rPr>
              <a:t>  </a:t>
            </a:r>
            <a:r>
              <a:rPr lang="en-US" sz="1400" dirty="0" err="1">
                <a:latin typeface="Andale Mono"/>
                <a:cs typeface="Courier New" panose="02070309020205020404" pitchFamily="49" charset="0"/>
              </a:rPr>
              <a:t>pinMode</a:t>
            </a:r>
            <a:r>
              <a:rPr lang="en-US" sz="1400" dirty="0">
                <a:latin typeface="Andale Mono"/>
                <a:cs typeface="Courier New" panose="02070309020205020404" pitchFamily="49" charset="0"/>
              </a:rPr>
              <a:t>(9, OUTPUT);</a:t>
            </a:r>
          </a:p>
          <a:p>
            <a:pPr marL="0" indent="0">
              <a:buNone/>
            </a:pPr>
            <a:r>
              <a:rPr lang="en-US" sz="1400" dirty="0">
                <a:latin typeface="Andale Mono"/>
                <a:cs typeface="Courier New" panose="02070309020205020404" pitchFamily="49" charset="0"/>
              </a:rPr>
              <a:t>  </a:t>
            </a:r>
            <a:r>
              <a:rPr lang="en-US" sz="1400" dirty="0" err="1">
                <a:latin typeface="Andale Mono"/>
                <a:cs typeface="Courier New" panose="02070309020205020404" pitchFamily="49" charset="0"/>
              </a:rPr>
              <a:t>pinMode</a:t>
            </a:r>
            <a:r>
              <a:rPr lang="en-US" sz="1400" dirty="0">
                <a:latin typeface="Andale Mono"/>
                <a:cs typeface="Courier New" panose="02070309020205020404" pitchFamily="49" charset="0"/>
              </a:rPr>
              <a:t>(10, OUTPUT);</a:t>
            </a:r>
          </a:p>
          <a:p>
            <a:pPr marL="0" indent="0">
              <a:buNone/>
            </a:pPr>
            <a:r>
              <a:rPr lang="en-US" sz="1400" dirty="0">
                <a:latin typeface="Andale Mono"/>
                <a:cs typeface="Courier New" panose="02070309020205020404" pitchFamily="49" charset="0"/>
              </a:rPr>
              <a:t>  while (1) { </a:t>
            </a:r>
            <a:r>
              <a:rPr lang="en-US" sz="1400" b="1" dirty="0">
                <a:latin typeface="Andale Mono"/>
                <a:cs typeface="Courier New" panose="02070309020205020404" pitchFamily="49" charset="0"/>
              </a:rPr>
              <a:t>// Read each switch and write corresponding LED</a:t>
            </a:r>
          </a:p>
          <a:p>
            <a:pPr marL="0" indent="0">
              <a:buNone/>
            </a:pPr>
            <a:r>
              <a:rPr lang="en-US" sz="1400" dirty="0">
                <a:latin typeface="Andale Mono"/>
                <a:cs typeface="Courier New" panose="02070309020205020404" pitchFamily="49" charset="0"/>
              </a:rPr>
              <a:t>    </a:t>
            </a:r>
            <a:r>
              <a:rPr lang="en-US" sz="1400" dirty="0" err="1">
                <a:latin typeface="Andale Mono"/>
                <a:cs typeface="Courier New" panose="02070309020205020404" pitchFamily="49" charset="0"/>
              </a:rPr>
              <a:t>digitalWrite</a:t>
            </a:r>
            <a:r>
              <a:rPr lang="en-US" sz="1400" dirty="0">
                <a:latin typeface="Andale Mono"/>
                <a:cs typeface="Courier New" panose="02070309020205020404" pitchFamily="49" charset="0"/>
              </a:rPr>
              <a:t>(8,  </a:t>
            </a:r>
            <a:r>
              <a:rPr lang="en-US" sz="1400" dirty="0" err="1">
                <a:latin typeface="Andale Mono"/>
                <a:cs typeface="Courier New" panose="02070309020205020404" pitchFamily="49" charset="0"/>
              </a:rPr>
              <a:t>digitalRead</a:t>
            </a:r>
            <a:r>
              <a:rPr lang="en-US" sz="1400" dirty="0">
                <a:latin typeface="Andale Mono"/>
                <a:cs typeface="Courier New" panose="02070309020205020404" pitchFamily="49" charset="0"/>
              </a:rPr>
              <a:t>(2));</a:t>
            </a:r>
          </a:p>
          <a:p>
            <a:pPr marL="0" indent="0">
              <a:buNone/>
            </a:pPr>
            <a:r>
              <a:rPr lang="en-US" sz="1400" dirty="0">
                <a:latin typeface="Andale Mono"/>
                <a:cs typeface="Courier New" panose="02070309020205020404" pitchFamily="49" charset="0"/>
              </a:rPr>
              <a:t>    </a:t>
            </a:r>
            <a:r>
              <a:rPr lang="en-US" sz="1400" dirty="0" err="1">
                <a:latin typeface="Andale Mono"/>
                <a:cs typeface="Courier New" panose="02070309020205020404" pitchFamily="49" charset="0"/>
              </a:rPr>
              <a:t>digitalWrite</a:t>
            </a:r>
            <a:r>
              <a:rPr lang="en-US" sz="1400" dirty="0">
                <a:latin typeface="Andale Mono"/>
                <a:cs typeface="Courier New" panose="02070309020205020404" pitchFamily="49" charset="0"/>
              </a:rPr>
              <a:t>(9,  </a:t>
            </a:r>
            <a:r>
              <a:rPr lang="en-US" sz="1400" dirty="0" err="1">
                <a:latin typeface="Andale Mono"/>
                <a:cs typeface="Courier New" panose="02070309020205020404" pitchFamily="49" charset="0"/>
              </a:rPr>
              <a:t>digitalRead</a:t>
            </a:r>
            <a:r>
              <a:rPr lang="en-US" sz="1400" dirty="0">
                <a:latin typeface="Andale Mono"/>
                <a:cs typeface="Courier New" panose="02070309020205020404" pitchFamily="49" charset="0"/>
              </a:rPr>
              <a:t>(3));</a:t>
            </a:r>
          </a:p>
          <a:p>
            <a:pPr marL="0" indent="0">
              <a:buNone/>
            </a:pPr>
            <a:r>
              <a:rPr lang="en-US" sz="1400" dirty="0">
                <a:latin typeface="Andale Mono"/>
                <a:cs typeface="Courier New" panose="02070309020205020404" pitchFamily="49" charset="0"/>
              </a:rPr>
              <a:t>    </a:t>
            </a:r>
            <a:r>
              <a:rPr lang="en-US" sz="1400" dirty="0" err="1">
                <a:latin typeface="Andale Mono"/>
                <a:cs typeface="Courier New" panose="02070309020205020404" pitchFamily="49" charset="0"/>
              </a:rPr>
              <a:t>digitalWrite</a:t>
            </a:r>
            <a:r>
              <a:rPr lang="en-US" sz="1400" dirty="0">
                <a:latin typeface="Andale Mono"/>
                <a:cs typeface="Courier New" panose="02070309020205020404" pitchFamily="49" charset="0"/>
              </a:rPr>
              <a:t>(10, </a:t>
            </a:r>
            <a:r>
              <a:rPr lang="en-US" sz="1400" dirty="0" err="1">
                <a:latin typeface="Andale Mono"/>
                <a:cs typeface="Courier New" panose="02070309020205020404" pitchFamily="49" charset="0"/>
              </a:rPr>
              <a:t>digitalRead</a:t>
            </a:r>
            <a:r>
              <a:rPr lang="en-US" sz="1400" dirty="0">
                <a:latin typeface="Andale Mono"/>
                <a:cs typeface="Courier New" panose="02070309020205020404" pitchFamily="49" charset="0"/>
              </a:rPr>
              <a:t>(4));</a:t>
            </a:r>
          </a:p>
          <a:p>
            <a:pPr marL="0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600" dirty="0">
              <a:latin typeface="Andale Mono" panose="020B0509000000000004" pitchFamily="49" charset="0"/>
            </a:endParaRPr>
          </a:p>
          <a:p>
            <a:endParaRPr lang="en-US" sz="1600" dirty="0"/>
          </a:p>
          <a:p>
            <a:endParaRPr lang="en-U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6B9AA36-23F6-4C01-B782-7960E0820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35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EEBD46A-05B4-9047-94AE-1D4A2900BC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4085" y="990600"/>
            <a:ext cx="2575664" cy="358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55526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Embedded Systems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Delays &amp; Timers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335575251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Generating Delays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1" y="1295400"/>
            <a:ext cx="8305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endParaRPr lang="en-US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763D624-F6CE-0E44-A49C-A4392861E4B7}"/>
              </a:ext>
            </a:extLst>
          </p:cNvPr>
          <p:cNvSpPr/>
          <p:nvPr/>
        </p:nvSpPr>
        <p:spPr>
          <a:xfrm>
            <a:off x="304800" y="1143000"/>
            <a:ext cx="883920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Andale Mono"/>
                <a:cs typeface="Courier New" panose="02070309020205020404" pitchFamily="49" charset="0"/>
              </a:rPr>
              <a:t>#define COUNTS_PER_MS 1600</a:t>
            </a:r>
          </a:p>
          <a:p>
            <a:endParaRPr lang="en-US" dirty="0">
              <a:latin typeface="Andale Mono"/>
              <a:cs typeface="Courier New" panose="02070309020205020404" pitchFamily="49" charset="0"/>
            </a:endParaRPr>
          </a:p>
          <a:p>
            <a:r>
              <a:rPr lang="en-US" dirty="0">
                <a:latin typeface="Andale Mono"/>
                <a:cs typeface="Courier New" panose="02070309020205020404" pitchFamily="49" charset="0"/>
              </a:rPr>
              <a:t>void </a:t>
            </a:r>
            <a:r>
              <a:rPr lang="en-US" dirty="0" err="1">
                <a:latin typeface="Andale Mono"/>
                <a:cs typeface="Courier New" panose="02070309020205020404" pitchFamily="49" charset="0"/>
              </a:rPr>
              <a:t>delayLoop</a:t>
            </a:r>
            <a:r>
              <a:rPr lang="en-US" dirty="0">
                <a:latin typeface="Andale Mono"/>
                <a:cs typeface="Courier New" panose="02070309020205020404" pitchFamily="49" charset="0"/>
              </a:rPr>
              <a:t>(</a:t>
            </a:r>
            <a:r>
              <a:rPr lang="en-US" dirty="0" err="1">
                <a:latin typeface="Andale Mono"/>
                <a:cs typeface="Courier New" panose="02070309020205020404" pitchFamily="49" charset="0"/>
              </a:rPr>
              <a:t>int</a:t>
            </a:r>
            <a:r>
              <a:rPr lang="en-US" dirty="0">
                <a:latin typeface="Andale Mono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Andale Mono"/>
                <a:cs typeface="Courier New" panose="02070309020205020404" pitchFamily="49" charset="0"/>
              </a:rPr>
              <a:t>ms</a:t>
            </a:r>
            <a:r>
              <a:rPr lang="en-US" dirty="0">
                <a:latin typeface="Andale Mono"/>
                <a:cs typeface="Courier New" panose="02070309020205020404" pitchFamily="49" charset="0"/>
              </a:rPr>
              <a:t>) {</a:t>
            </a:r>
          </a:p>
          <a:p>
            <a:pPr lvl="1"/>
            <a:r>
              <a:rPr lang="en-US" b="1" dirty="0">
                <a:latin typeface="Andale Mono"/>
                <a:cs typeface="Courier New" panose="02070309020205020404" pitchFamily="49" charset="0"/>
              </a:rPr>
              <a:t>// declare loop counter volatile so it isn't optimized away</a:t>
            </a:r>
          </a:p>
          <a:p>
            <a:pPr lvl="1"/>
            <a:r>
              <a:rPr lang="en-US" b="1" dirty="0">
                <a:latin typeface="Andale Mono"/>
                <a:cs typeface="Courier New" panose="02070309020205020404" pitchFamily="49" charset="0"/>
              </a:rPr>
              <a:t>// COUNTS_PER_MS empirically determined such that</a:t>
            </a:r>
          </a:p>
          <a:p>
            <a:pPr lvl="1"/>
            <a:r>
              <a:rPr lang="en-US" b="1" dirty="0">
                <a:latin typeface="Andale Mono"/>
                <a:cs typeface="Courier New" panose="02070309020205020404" pitchFamily="49" charset="0"/>
              </a:rPr>
              <a:t>// </a:t>
            </a:r>
            <a:r>
              <a:rPr lang="en-US" b="1" dirty="0" err="1">
                <a:latin typeface="Andale Mono"/>
                <a:cs typeface="Courier New" panose="02070309020205020404" pitchFamily="49" charset="0"/>
              </a:rPr>
              <a:t>delayLoop</a:t>
            </a:r>
            <a:r>
              <a:rPr lang="en-US" b="1" dirty="0">
                <a:latin typeface="Andale Mono"/>
                <a:cs typeface="Courier New" panose="02070309020205020404" pitchFamily="49" charset="0"/>
              </a:rPr>
              <a:t>(1000) waits 1 sec</a:t>
            </a:r>
          </a:p>
          <a:p>
            <a:pPr lvl="1"/>
            <a:r>
              <a:rPr lang="en-US" dirty="0">
                <a:latin typeface="Andale Mono"/>
                <a:cs typeface="Courier New" panose="02070309020205020404" pitchFamily="49" charset="0"/>
              </a:rPr>
              <a:t>volatile </a:t>
            </a:r>
            <a:r>
              <a:rPr lang="en-US" dirty="0" err="1">
                <a:latin typeface="Andale Mono"/>
                <a:cs typeface="Courier New" panose="02070309020205020404" pitchFamily="49" charset="0"/>
              </a:rPr>
              <a:t>int</a:t>
            </a:r>
            <a:r>
              <a:rPr lang="en-US" dirty="0">
                <a:latin typeface="Andale Mono"/>
                <a:cs typeface="Courier New" panose="02070309020205020404" pitchFamily="49" charset="0"/>
              </a:rPr>
              <a:t> </a:t>
            </a:r>
            <a:r>
              <a:rPr lang="en-US" dirty="0" err="1">
                <a:latin typeface="Andale Mono"/>
                <a:cs typeface="Courier New" panose="02070309020205020404" pitchFamily="49" charset="0"/>
              </a:rPr>
              <a:t>i</a:t>
            </a:r>
            <a:r>
              <a:rPr lang="en-US" dirty="0">
                <a:latin typeface="Andale Mono"/>
                <a:cs typeface="Courier New" panose="02070309020205020404" pitchFamily="49" charset="0"/>
              </a:rPr>
              <a:t> = COUNTS_PER_MS * </a:t>
            </a:r>
            <a:r>
              <a:rPr lang="en-US" dirty="0" err="1">
                <a:latin typeface="Andale Mono"/>
                <a:cs typeface="Courier New" panose="02070309020205020404" pitchFamily="49" charset="0"/>
              </a:rPr>
              <a:t>ms</a:t>
            </a:r>
            <a:r>
              <a:rPr lang="en-US" dirty="0">
                <a:latin typeface="Andale Mono"/>
                <a:cs typeface="Courier New" panose="02070309020205020404" pitchFamily="49" charset="0"/>
              </a:rPr>
              <a:t>;</a:t>
            </a:r>
          </a:p>
          <a:p>
            <a:pPr lvl="1"/>
            <a:r>
              <a:rPr lang="en-US" dirty="0">
                <a:latin typeface="Andale Mono"/>
                <a:cs typeface="Courier New" panose="02070309020205020404" pitchFamily="49" charset="0"/>
              </a:rPr>
              <a:t>while (</a:t>
            </a:r>
            <a:r>
              <a:rPr lang="en-US" dirty="0" err="1">
                <a:latin typeface="Andale Mono"/>
                <a:cs typeface="Courier New" panose="02070309020205020404" pitchFamily="49" charset="0"/>
              </a:rPr>
              <a:t>i</a:t>
            </a:r>
            <a:r>
              <a:rPr lang="en-US" dirty="0">
                <a:latin typeface="Andale Mono"/>
                <a:cs typeface="Courier New" panose="02070309020205020404" pitchFamily="49" charset="0"/>
              </a:rPr>
              <a:t>--); // count down time</a:t>
            </a:r>
          </a:p>
          <a:p>
            <a:r>
              <a:rPr lang="en-US" dirty="0">
                <a:latin typeface="Andale Mono"/>
                <a:cs typeface="Courier New" panose="02070309020205020404" pitchFamily="49" charset="0"/>
              </a:rPr>
              <a:t>}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288CE03-B180-46F9-9648-8EFF2AFB5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56578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Blink Light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1" y="1295400"/>
            <a:ext cx="8305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endParaRPr lang="en-US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763D624-F6CE-0E44-A49C-A4392861E4B7}"/>
              </a:ext>
            </a:extLst>
          </p:cNvPr>
          <p:cNvSpPr/>
          <p:nvPr/>
        </p:nvSpPr>
        <p:spPr>
          <a:xfrm>
            <a:off x="304800" y="1143000"/>
            <a:ext cx="883920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dirty="0">
                <a:latin typeface="Andale Mono"/>
                <a:cs typeface="Courier New" panose="02070309020205020404" pitchFamily="49" charset="0"/>
              </a:rPr>
              <a:t>void flash(void) {</a:t>
            </a:r>
          </a:p>
          <a:p>
            <a:pPr lvl="1"/>
            <a:r>
              <a:rPr lang="en-US" sz="2200" dirty="0" err="1">
                <a:latin typeface="Andale Mono"/>
                <a:cs typeface="Courier New" panose="02070309020205020404" pitchFamily="49" charset="0"/>
              </a:rPr>
              <a:t>pinMode</a:t>
            </a:r>
            <a:r>
              <a:rPr lang="en-US" sz="2200" dirty="0">
                <a:latin typeface="Andale Mono"/>
                <a:cs typeface="Courier New" panose="02070309020205020404" pitchFamily="49" charset="0"/>
              </a:rPr>
              <a:t>(5, OUTPUT);</a:t>
            </a:r>
          </a:p>
          <a:p>
            <a:pPr lvl="1"/>
            <a:br>
              <a:rPr lang="en-US" sz="2200" dirty="0">
                <a:latin typeface="Andale Mono"/>
                <a:cs typeface="Courier New" panose="02070309020205020404" pitchFamily="49" charset="0"/>
              </a:rPr>
            </a:br>
            <a:r>
              <a:rPr lang="en-US" sz="2200" dirty="0">
                <a:latin typeface="Andale Mono"/>
                <a:cs typeface="Courier New" panose="02070309020205020404" pitchFamily="49" charset="0"/>
              </a:rPr>
              <a:t>while (1) {</a:t>
            </a:r>
          </a:p>
          <a:p>
            <a:pPr lvl="2"/>
            <a:r>
              <a:rPr lang="en-US" sz="2200" dirty="0" err="1">
                <a:latin typeface="Andale Mono"/>
                <a:cs typeface="Courier New" panose="02070309020205020404" pitchFamily="49" charset="0"/>
              </a:rPr>
              <a:t>digitalWrite</a:t>
            </a:r>
            <a:r>
              <a:rPr lang="en-US" sz="2200" dirty="0">
                <a:latin typeface="Andale Mono"/>
                <a:cs typeface="Courier New" panose="02070309020205020404" pitchFamily="49" charset="0"/>
              </a:rPr>
              <a:t>(5, 1);</a:t>
            </a:r>
          </a:p>
          <a:p>
            <a:pPr lvl="2"/>
            <a:r>
              <a:rPr lang="en-US" sz="2200" dirty="0" err="1">
                <a:latin typeface="Andale Mono"/>
                <a:cs typeface="Courier New" panose="02070309020205020404" pitchFamily="49" charset="0"/>
              </a:rPr>
              <a:t>delayLoop</a:t>
            </a:r>
            <a:r>
              <a:rPr lang="en-US" sz="2200" dirty="0">
                <a:latin typeface="Andale Mono"/>
                <a:cs typeface="Courier New" panose="02070309020205020404" pitchFamily="49" charset="0"/>
              </a:rPr>
              <a:t>(500);</a:t>
            </a:r>
          </a:p>
          <a:p>
            <a:pPr lvl="2"/>
            <a:r>
              <a:rPr lang="en-US" sz="2200" dirty="0" err="1">
                <a:latin typeface="Andale Mono"/>
                <a:cs typeface="Courier New" panose="02070309020205020404" pitchFamily="49" charset="0"/>
              </a:rPr>
              <a:t>digitalWrite</a:t>
            </a:r>
            <a:r>
              <a:rPr lang="en-US" sz="2200" dirty="0">
                <a:latin typeface="Andale Mono"/>
                <a:cs typeface="Courier New" panose="02070309020205020404" pitchFamily="49" charset="0"/>
              </a:rPr>
              <a:t>(5, 0);</a:t>
            </a:r>
          </a:p>
          <a:p>
            <a:pPr lvl="2"/>
            <a:r>
              <a:rPr lang="en-US" sz="2200" dirty="0" err="1">
                <a:latin typeface="Andale Mono"/>
                <a:cs typeface="Courier New" panose="02070309020205020404" pitchFamily="49" charset="0"/>
              </a:rPr>
              <a:t>delayLoop</a:t>
            </a:r>
            <a:r>
              <a:rPr lang="en-US" sz="2200" dirty="0">
                <a:latin typeface="Andale Mono"/>
                <a:cs typeface="Courier New" panose="02070309020205020404" pitchFamily="49" charset="0"/>
              </a:rPr>
              <a:t>(500);</a:t>
            </a:r>
          </a:p>
          <a:p>
            <a:pPr lvl="1"/>
            <a:r>
              <a:rPr lang="en-US" sz="2200" dirty="0">
                <a:latin typeface="Andale Mono"/>
                <a:cs typeface="Courier New" panose="02070309020205020404" pitchFamily="49" charset="0"/>
              </a:rPr>
              <a:t>}</a:t>
            </a:r>
          </a:p>
          <a:p>
            <a:r>
              <a:rPr lang="en-US" sz="2200" dirty="0">
                <a:latin typeface="Andale Mono"/>
                <a:cs typeface="Courier New" panose="02070309020205020404" pitchFamily="49" charset="0"/>
              </a:rPr>
              <a:t>}</a:t>
            </a:r>
          </a:p>
          <a:p>
            <a:br>
              <a:rPr lang="en-US" sz="22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3" name="blink.MOV">
            <a:hlinkClick r:id="" action="ppaction://media"/>
            <a:extLst>
              <a:ext uri="{FF2B5EF4-FFF2-40B4-BE49-F238E27FC236}">
                <a16:creationId xmlns:a16="http://schemas.microsoft.com/office/drawing/2014/main" id="{36FDD2FC-E558-D74D-9709-324FFD8039EB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39468" y="869576"/>
            <a:ext cx="2669426" cy="4737847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00606C-4471-4272-B406-078FFD26D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7399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Timers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0" y="1066800"/>
            <a:ext cx="8534399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 err="1">
                <a:latin typeface="+mj-lt"/>
                <a:cs typeface="Courier New" panose="02070309020205020404" pitchFamily="49" charset="0"/>
              </a:rPr>
              <a:t>delayLoop</a:t>
            </a:r>
            <a:r>
              <a:rPr lang="en-US" dirty="0">
                <a:latin typeface="+mj-lt"/>
                <a:cs typeface="Calibri" panose="020F0502020204030204" pitchFamily="34" charset="0"/>
              </a:rPr>
              <a:t> requires calibrating </a:t>
            </a:r>
            <a:r>
              <a:rPr lang="en-US" sz="2800" b="1" dirty="0">
                <a:latin typeface="+mj-lt"/>
                <a:cs typeface="Courier New" panose="02070309020205020404" pitchFamily="49" charset="0"/>
              </a:rPr>
              <a:t>COUNTS_PER_MS 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Tedious to calibrate by hand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Inexact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Could break if compiler optimizes better</a:t>
            </a:r>
          </a:p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Timers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are peripherals for time measurement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FE310 has one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64-bit timer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Counts ticks of an external 32.768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KHz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oscillator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B3A5AB8-18A2-4572-9870-567084CEB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03093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Embedded Systems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0" y="1066800"/>
            <a:ext cx="8305800" cy="52578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Microcontrollers are commonly used in embedded systems</a:t>
            </a:r>
          </a:p>
          <a:p>
            <a:r>
              <a:rPr lang="en-US" dirty="0"/>
              <a:t>An embedded system is a system whose user may be unaware there is a computer inside</a:t>
            </a:r>
          </a:p>
          <a:p>
            <a:r>
              <a:rPr lang="en-US" b="1" dirty="0">
                <a:solidFill>
                  <a:srgbClr val="0070C0"/>
                </a:solidFill>
              </a:rPr>
              <a:t>Examples:</a:t>
            </a:r>
          </a:p>
          <a:p>
            <a:pPr lvl="1"/>
            <a:r>
              <a:rPr lang="en-US" dirty="0"/>
              <a:t>Microwave oven</a:t>
            </a:r>
          </a:p>
          <a:p>
            <a:pPr lvl="1"/>
            <a:r>
              <a:rPr lang="en-US" dirty="0"/>
              <a:t>Clock/radio</a:t>
            </a:r>
          </a:p>
          <a:p>
            <a:pPr lvl="1"/>
            <a:r>
              <a:rPr lang="en-US" dirty="0"/>
              <a:t>Electronic fuel injection</a:t>
            </a:r>
          </a:p>
          <a:p>
            <a:pPr lvl="1"/>
            <a:r>
              <a:rPr lang="en-US" dirty="0"/>
              <a:t>Annoying toys with batteries for toddlers</a:t>
            </a:r>
          </a:p>
          <a:p>
            <a:pPr lvl="1"/>
            <a:r>
              <a:rPr lang="en-US" dirty="0"/>
              <a:t>Implantable glucose monitor</a:t>
            </a:r>
          </a:p>
          <a:p>
            <a:endParaRPr lang="en-US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4F01D87-450C-46F8-9680-13A055E33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78782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Timer Register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1" y="1066800"/>
            <a:ext cx="8305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Timers accessed through memory-mapped I/O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FE310 timer in Core-Local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Interruptor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(CLINT)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64-bit </a:t>
            </a:r>
            <a:r>
              <a:rPr lang="en-US" b="1" dirty="0" err="1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mtime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register at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0x0200BFF8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85B48D6-E09A-4D74-BB35-064FE1DA7D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40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111E76A-1EC0-9948-B719-935D0A349E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0550" y="3048000"/>
            <a:ext cx="5118100" cy="22733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490E475-6135-3F40-BB7B-2614744AE26B}"/>
              </a:ext>
            </a:extLst>
          </p:cNvPr>
          <p:cNvSpPr txBox="1"/>
          <p:nvPr/>
        </p:nvSpPr>
        <p:spPr>
          <a:xfrm>
            <a:off x="5715000" y="5180032"/>
            <a:ext cx="17526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From FE310 Manual</a:t>
            </a:r>
          </a:p>
        </p:txBody>
      </p:sp>
    </p:spTree>
    <p:extLst>
      <p:ext uri="{BB962C8B-B14F-4D97-AF65-F5344CB8AC3E}">
        <p14:creationId xmlns:p14="http://schemas.microsoft.com/office/powerpoint/2010/main" val="272440676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Delay with Timer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1" y="1295400"/>
            <a:ext cx="8305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endParaRPr lang="en-US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763D624-F6CE-0E44-A49C-A4392861E4B7}"/>
              </a:ext>
            </a:extLst>
          </p:cNvPr>
          <p:cNvSpPr/>
          <p:nvPr/>
        </p:nvSpPr>
        <p:spPr>
          <a:xfrm>
            <a:off x="304800" y="1143000"/>
            <a:ext cx="88392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Andale Mono"/>
                <a:ea typeface="Andale Mono" charset="0"/>
                <a:cs typeface="Courier New" panose="02070309020205020404" pitchFamily="49" charset="0"/>
              </a:rPr>
              <a:t>void delay(int </a:t>
            </a:r>
            <a:r>
              <a:rPr lang="en-US" dirty="0" err="1">
                <a:latin typeface="Andale Mono"/>
                <a:ea typeface="Andale Mono" charset="0"/>
                <a:cs typeface="Courier New" panose="02070309020205020404" pitchFamily="49" charset="0"/>
              </a:rPr>
              <a:t>ms</a:t>
            </a:r>
            <a:r>
              <a:rPr lang="en-US" dirty="0">
                <a:latin typeface="Andale Mono"/>
                <a:ea typeface="Andale Mono" charset="0"/>
                <a:cs typeface="Courier New" panose="02070309020205020404" pitchFamily="49" charset="0"/>
              </a:rPr>
              <a:t>) {</a:t>
            </a:r>
          </a:p>
          <a:p>
            <a:r>
              <a:rPr lang="en-US" dirty="0">
                <a:latin typeface="Andale Mono"/>
                <a:ea typeface="Andale Mono" charset="0"/>
                <a:cs typeface="Courier New" panose="02070309020205020404" pitchFamily="49" charset="0"/>
              </a:rPr>
              <a:t>    volatile uint64_t *</a:t>
            </a:r>
            <a:r>
              <a:rPr lang="en-US" dirty="0" err="1">
                <a:latin typeface="Andale Mono"/>
                <a:ea typeface="Andale Mono" charset="0"/>
                <a:cs typeface="Courier New" panose="02070309020205020404" pitchFamily="49" charset="0"/>
              </a:rPr>
              <a:t>mtime</a:t>
            </a:r>
            <a:r>
              <a:rPr lang="en-US" dirty="0">
                <a:latin typeface="Andale Mono"/>
                <a:ea typeface="Andale Mono" charset="0"/>
                <a:cs typeface="Courier New" panose="02070309020205020404" pitchFamily="49" charset="0"/>
              </a:rPr>
              <a:t> = (uint64_t*)0x0200bff8;</a:t>
            </a:r>
          </a:p>
          <a:p>
            <a:r>
              <a:rPr lang="en-US" dirty="0">
                <a:latin typeface="Andale Mono"/>
                <a:ea typeface="Andale Mono" charset="0"/>
                <a:cs typeface="Courier New" panose="02070309020205020404" pitchFamily="49" charset="0"/>
              </a:rPr>
              <a:t>    uint64_t </a:t>
            </a:r>
            <a:r>
              <a:rPr lang="en-US" dirty="0" err="1">
                <a:latin typeface="Andale Mono"/>
                <a:ea typeface="Andale Mono" charset="0"/>
                <a:cs typeface="Courier New" panose="02070309020205020404" pitchFamily="49" charset="0"/>
              </a:rPr>
              <a:t>doneTime</a:t>
            </a:r>
            <a:r>
              <a:rPr lang="en-US" dirty="0">
                <a:latin typeface="Andale Mono"/>
                <a:ea typeface="Andale Mono" charset="0"/>
                <a:cs typeface="Courier New" panose="02070309020205020404" pitchFamily="49" charset="0"/>
              </a:rPr>
              <a:t> = *</a:t>
            </a:r>
            <a:r>
              <a:rPr lang="en-US" dirty="0" err="1">
                <a:latin typeface="Andale Mono"/>
                <a:ea typeface="Andale Mono" charset="0"/>
                <a:cs typeface="Courier New" panose="02070309020205020404" pitchFamily="49" charset="0"/>
              </a:rPr>
              <a:t>mtime</a:t>
            </a:r>
            <a:r>
              <a:rPr lang="en-US" dirty="0">
                <a:latin typeface="Andale Mono"/>
                <a:ea typeface="Andale Mono" charset="0"/>
                <a:cs typeface="Courier New" panose="02070309020205020404" pitchFamily="49" charset="0"/>
              </a:rPr>
              <a:t> + (</a:t>
            </a:r>
            <a:r>
              <a:rPr lang="en-US" dirty="0" err="1">
                <a:latin typeface="Andale Mono"/>
                <a:ea typeface="Andale Mono" charset="0"/>
                <a:cs typeface="Courier New" panose="02070309020205020404" pitchFamily="49" charset="0"/>
              </a:rPr>
              <a:t>ms</a:t>
            </a:r>
            <a:r>
              <a:rPr lang="en-US" dirty="0">
                <a:latin typeface="Andale Mono"/>
                <a:ea typeface="Andale Mono" charset="0"/>
                <a:cs typeface="Courier New" panose="02070309020205020404" pitchFamily="49" charset="0"/>
              </a:rPr>
              <a:t>*32768)/1000;</a:t>
            </a:r>
          </a:p>
          <a:p>
            <a:endParaRPr lang="en-US" dirty="0">
              <a:latin typeface="Andale Mono"/>
              <a:ea typeface="Andale Mono" charset="0"/>
              <a:cs typeface="Courier New" panose="02070309020205020404" pitchFamily="49" charset="0"/>
            </a:endParaRPr>
          </a:p>
          <a:p>
            <a:r>
              <a:rPr lang="en-US" dirty="0">
                <a:latin typeface="Andale Mono"/>
                <a:ea typeface="Andale Mono" charset="0"/>
                <a:cs typeface="Courier New" panose="02070309020205020404" pitchFamily="49" charset="0"/>
              </a:rPr>
              <a:t>    while (*</a:t>
            </a:r>
            <a:r>
              <a:rPr lang="en-US" dirty="0" err="1">
                <a:latin typeface="Andale Mono"/>
                <a:ea typeface="Andale Mono" charset="0"/>
                <a:cs typeface="Courier New" panose="02070309020205020404" pitchFamily="49" charset="0"/>
              </a:rPr>
              <a:t>mtime</a:t>
            </a:r>
            <a:r>
              <a:rPr lang="en-US" dirty="0">
                <a:latin typeface="Andale Mono"/>
                <a:ea typeface="Andale Mono" charset="0"/>
                <a:cs typeface="Courier New" panose="02070309020205020404" pitchFamily="49" charset="0"/>
              </a:rPr>
              <a:t> &lt; </a:t>
            </a:r>
            <a:r>
              <a:rPr lang="en-US" dirty="0" err="1">
                <a:latin typeface="Andale Mono"/>
                <a:ea typeface="Andale Mono" charset="0"/>
                <a:cs typeface="Courier New" panose="02070309020205020404" pitchFamily="49" charset="0"/>
              </a:rPr>
              <a:t>doneTime</a:t>
            </a:r>
            <a:r>
              <a:rPr lang="en-US" dirty="0">
                <a:latin typeface="Andale Mono"/>
                <a:ea typeface="Andale Mono" charset="0"/>
                <a:cs typeface="Courier New" panose="02070309020205020404" pitchFamily="49" charset="0"/>
              </a:rPr>
              <a:t>); // wait until time is reached</a:t>
            </a:r>
          </a:p>
          <a:p>
            <a:r>
              <a:rPr lang="en-US" dirty="0">
                <a:latin typeface="Andale Mono"/>
                <a:ea typeface="Andale Mono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39EF195-9C50-4613-9A4C-B1166D4D3D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657857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Embedded Systems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Example:</a:t>
            </a:r>
            <a:br>
              <a:rPr lang="en-US" sz="7200" b="1" dirty="0"/>
            </a:br>
            <a:r>
              <a:rPr lang="en-US" sz="7200" b="1" dirty="0"/>
              <a:t>Morse Code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408884899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199" y="68759"/>
            <a:ext cx="85008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+mj-lt"/>
              </a:rPr>
              <a:t>Morse Code Example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23672" y="1066800"/>
            <a:ext cx="8534399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Play a message in Morse code by blinking LEDs.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Demonstrate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EasyREDVIO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Similarities to Lab 7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C9D4ACC-A159-4A2A-82B5-2193964F38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43</a:t>
            </a:fld>
            <a:endParaRPr lang="en-US" dirty="0"/>
          </a:p>
        </p:txBody>
      </p:sp>
      <p:pic>
        <p:nvPicPr>
          <p:cNvPr id="3" name="Morse.mov">
            <a:hlinkClick r:id="" action="ppaction://media"/>
            <a:extLst>
              <a:ext uri="{FF2B5EF4-FFF2-40B4-BE49-F238E27FC236}">
                <a16:creationId xmlns:a16="http://schemas.microsoft.com/office/drawing/2014/main" id="{1A317D8E-8908-EE4D-B9F1-E217694C183D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828800" y="2943538"/>
            <a:ext cx="5054600" cy="2847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892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2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199" y="68759"/>
            <a:ext cx="85008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+mj-lt"/>
              </a:rPr>
              <a:t>Morse Code Example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23672" y="1066800"/>
            <a:ext cx="8534399" cy="4525963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latin typeface="Andale Mono"/>
                <a:cs typeface="Courier New" panose="02070309020205020404" pitchFamily="49" charset="0"/>
              </a:rPr>
              <a:t>// </a:t>
            </a:r>
            <a:r>
              <a:rPr lang="en-US" dirty="0" err="1">
                <a:latin typeface="Andale Mono"/>
                <a:cs typeface="Courier New" panose="02070309020205020404" pitchFamily="49" charset="0"/>
              </a:rPr>
              <a:t>morse.c</a:t>
            </a:r>
            <a:endParaRPr lang="en-US" dirty="0">
              <a:latin typeface="Andale Mono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Andale Mono"/>
                <a:cs typeface="Courier New" panose="02070309020205020404" pitchFamily="49" charset="0"/>
              </a:rPr>
              <a:t>// </a:t>
            </a:r>
            <a:r>
              <a:rPr lang="en-US" dirty="0" err="1">
                <a:latin typeface="Andale Mono"/>
                <a:cs typeface="Courier New" panose="02070309020205020404" pitchFamily="49" charset="0"/>
              </a:rPr>
              <a:t>David_Harris@hmc.edu</a:t>
            </a:r>
            <a:endParaRPr lang="en-US" dirty="0">
              <a:latin typeface="Andale Mono"/>
              <a:cs typeface="Courier New" panose="02070309020205020404" pitchFamily="49" charset="0"/>
            </a:endParaRPr>
          </a:p>
          <a:p>
            <a:pPr marL="0" indent="0">
              <a:buNone/>
            </a:pPr>
            <a:br>
              <a:rPr lang="en-US" dirty="0">
                <a:latin typeface="Andale Mono"/>
                <a:cs typeface="Courier New" panose="02070309020205020404" pitchFamily="49" charset="0"/>
              </a:rPr>
            </a:br>
            <a:endParaRPr lang="en-US" dirty="0">
              <a:latin typeface="Andale Mono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Andale Mono"/>
                <a:cs typeface="Courier New" panose="02070309020205020404" pitchFamily="49" charset="0"/>
              </a:rPr>
              <a:t>// Arduino-like library for IO functions</a:t>
            </a:r>
          </a:p>
          <a:p>
            <a:pPr marL="0" indent="0">
              <a:buNone/>
            </a:pPr>
            <a:r>
              <a:rPr lang="en-US" dirty="0">
                <a:latin typeface="Andale Mono"/>
                <a:cs typeface="Courier New" panose="02070309020205020404" pitchFamily="49" charset="0"/>
              </a:rPr>
              <a:t>#include "</a:t>
            </a:r>
            <a:r>
              <a:rPr lang="en-US" dirty="0" err="1">
                <a:latin typeface="Andale Mono"/>
                <a:cs typeface="Courier New" panose="02070309020205020404" pitchFamily="49" charset="0"/>
              </a:rPr>
              <a:t>EasyREDVIO.h</a:t>
            </a:r>
            <a:r>
              <a:rPr lang="en-US" dirty="0">
                <a:latin typeface="Andale Mono"/>
                <a:cs typeface="Courier New" panose="02070309020205020404" pitchFamily="49" charset="0"/>
              </a:rPr>
              <a:t>"</a:t>
            </a:r>
          </a:p>
          <a:p>
            <a:pPr marL="0" indent="0">
              <a:buNone/>
            </a:pPr>
            <a:br>
              <a:rPr lang="en-US" dirty="0">
                <a:latin typeface="Andale Mono"/>
                <a:cs typeface="Courier New" panose="02070309020205020404" pitchFamily="49" charset="0"/>
              </a:rPr>
            </a:br>
            <a:endParaRPr lang="en-US" dirty="0">
              <a:latin typeface="Andale Mono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dirty="0">
                <a:latin typeface="Andale Mono"/>
                <a:cs typeface="Courier New" panose="02070309020205020404" pitchFamily="49" charset="0"/>
              </a:rPr>
              <a:t>#define DUR 100</a:t>
            </a:r>
          </a:p>
          <a:p>
            <a:pPr marL="0" indent="0">
              <a:buNone/>
            </a:pPr>
            <a:br>
              <a:rPr lang="en-US" dirty="0">
                <a:latin typeface="Andale Mono"/>
                <a:cs typeface="Courier New" panose="02070309020205020404" pitchFamily="49" charset="0"/>
              </a:rPr>
            </a:br>
            <a:endParaRPr lang="en-US" dirty="0">
              <a:latin typeface="Andale Mono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dirty="0">
              <a:latin typeface="Andale Mono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BBE99B7-9A9B-4595-A41E-0A20C446D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317361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199" y="68759"/>
            <a:ext cx="85008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+mj-lt"/>
              </a:rPr>
              <a:t>Morse Code Example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23672" y="960437"/>
            <a:ext cx="8534399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000" dirty="0">
                <a:latin typeface="Andale Mono"/>
                <a:cs typeface="Courier New" panose="02070309020205020404" pitchFamily="49" charset="0"/>
              </a:rPr>
              <a:t>// Define Morse code for letters</a:t>
            </a:r>
          </a:p>
          <a:p>
            <a:pPr marL="0" indent="0">
              <a:buNone/>
            </a:pPr>
            <a:r>
              <a:rPr lang="en-US" sz="1000" b="1" dirty="0">
                <a:latin typeface="Andale Mono"/>
                <a:cs typeface="Courier New" panose="02070309020205020404" pitchFamily="49" charset="0"/>
              </a:rPr>
              <a:t>char</a:t>
            </a:r>
            <a:r>
              <a:rPr lang="en-US" sz="1000" dirty="0">
                <a:latin typeface="Andale Mono"/>
                <a:cs typeface="Courier New" panose="02070309020205020404" pitchFamily="49" charset="0"/>
              </a:rPr>
              <a:t> codes[26][5] = {</a:t>
            </a:r>
          </a:p>
          <a:p>
            <a:pPr marL="0" indent="0">
              <a:buNone/>
            </a:pPr>
            <a:r>
              <a:rPr lang="en-US" sz="1000" dirty="0">
                <a:latin typeface="Andale Mono"/>
                <a:cs typeface="Courier New" panose="02070309020205020404" pitchFamily="49" charset="0"/>
              </a:rPr>
              <a:t> ".-",   // A</a:t>
            </a:r>
          </a:p>
          <a:p>
            <a:pPr marL="0" indent="0">
              <a:buNone/>
            </a:pPr>
            <a:r>
              <a:rPr lang="en-US" sz="1000" dirty="0">
                <a:latin typeface="Andale Mono"/>
                <a:cs typeface="Courier New" panose="02070309020205020404" pitchFamily="49" charset="0"/>
              </a:rPr>
              <a:t> "-...", // B</a:t>
            </a:r>
          </a:p>
          <a:p>
            <a:pPr marL="0" indent="0">
              <a:buNone/>
            </a:pPr>
            <a:r>
              <a:rPr lang="en-US" sz="1000" dirty="0">
                <a:latin typeface="Andale Mono"/>
                <a:cs typeface="Courier New" panose="02070309020205020404" pitchFamily="49" charset="0"/>
              </a:rPr>
              <a:t> "-.-.", // C</a:t>
            </a:r>
          </a:p>
          <a:p>
            <a:pPr marL="0" indent="0">
              <a:buNone/>
            </a:pPr>
            <a:r>
              <a:rPr lang="en-US" sz="1000" dirty="0">
                <a:latin typeface="Andale Mono"/>
                <a:cs typeface="Courier New" panose="02070309020205020404" pitchFamily="49" charset="0"/>
              </a:rPr>
              <a:t> "-..",  // D</a:t>
            </a:r>
          </a:p>
          <a:p>
            <a:pPr marL="0" indent="0">
              <a:buNone/>
            </a:pPr>
            <a:r>
              <a:rPr lang="en-US" sz="1000" dirty="0">
                <a:latin typeface="Andale Mono"/>
                <a:cs typeface="Courier New" panose="02070309020205020404" pitchFamily="49" charset="0"/>
              </a:rPr>
              <a:t> ".",    // E</a:t>
            </a:r>
          </a:p>
          <a:p>
            <a:pPr marL="0" indent="0">
              <a:buNone/>
            </a:pPr>
            <a:r>
              <a:rPr lang="en-US" sz="1000" dirty="0">
                <a:latin typeface="Andale Mono"/>
                <a:cs typeface="Courier New" panose="02070309020205020404" pitchFamily="49" charset="0"/>
              </a:rPr>
              <a:t> "..-.", // F</a:t>
            </a:r>
          </a:p>
          <a:p>
            <a:pPr marL="0" indent="0">
              <a:buNone/>
            </a:pPr>
            <a:r>
              <a:rPr lang="en-US" sz="1000" dirty="0">
                <a:latin typeface="Andale Mono"/>
                <a:cs typeface="Courier New" panose="02070309020205020404" pitchFamily="49" charset="0"/>
              </a:rPr>
              <a:t> "--.",  // G</a:t>
            </a:r>
          </a:p>
          <a:p>
            <a:pPr marL="0" indent="0">
              <a:buNone/>
            </a:pPr>
            <a:r>
              <a:rPr lang="en-US" sz="1000" dirty="0">
                <a:latin typeface="Andale Mono"/>
                <a:cs typeface="Courier New" panose="02070309020205020404" pitchFamily="49" charset="0"/>
              </a:rPr>
              <a:t> "....", // H</a:t>
            </a:r>
          </a:p>
          <a:p>
            <a:pPr marL="0" indent="0">
              <a:buNone/>
            </a:pPr>
            <a:r>
              <a:rPr lang="en-US" sz="1000" dirty="0">
                <a:latin typeface="Andale Mono"/>
                <a:cs typeface="Courier New" panose="02070309020205020404" pitchFamily="49" charset="0"/>
              </a:rPr>
              <a:t> "..",   // I</a:t>
            </a:r>
          </a:p>
          <a:p>
            <a:pPr marL="0" indent="0">
              <a:buNone/>
            </a:pPr>
            <a:r>
              <a:rPr lang="en-US" sz="1000" dirty="0">
                <a:latin typeface="Andale Mono"/>
                <a:cs typeface="Courier New" panose="02070309020205020404" pitchFamily="49" charset="0"/>
              </a:rPr>
              <a:t> ".---", // J</a:t>
            </a:r>
          </a:p>
          <a:p>
            <a:pPr marL="0" indent="0">
              <a:buNone/>
            </a:pPr>
            <a:r>
              <a:rPr lang="en-US" sz="1000" dirty="0">
                <a:latin typeface="Andale Mono"/>
                <a:cs typeface="Courier New" panose="02070309020205020404" pitchFamily="49" charset="0"/>
              </a:rPr>
              <a:t> "-.-",  // K</a:t>
            </a:r>
          </a:p>
          <a:p>
            <a:pPr marL="0" indent="0">
              <a:buNone/>
            </a:pPr>
            <a:r>
              <a:rPr lang="en-US" sz="1000" dirty="0">
                <a:latin typeface="Andale Mono"/>
                <a:cs typeface="Courier New" panose="02070309020205020404" pitchFamily="49" charset="0"/>
              </a:rPr>
              <a:t> ".-..", // L</a:t>
            </a:r>
          </a:p>
          <a:p>
            <a:pPr marL="0" indent="0">
              <a:buNone/>
            </a:pPr>
            <a:r>
              <a:rPr lang="en-US" sz="1000" dirty="0">
                <a:latin typeface="Andale Mono"/>
                <a:cs typeface="Courier New" panose="02070309020205020404" pitchFamily="49" charset="0"/>
              </a:rPr>
              <a:t> "--",   // M</a:t>
            </a:r>
          </a:p>
          <a:p>
            <a:pPr marL="0" indent="0">
              <a:buNone/>
            </a:pPr>
            <a:r>
              <a:rPr lang="en-US" sz="1000" dirty="0">
                <a:latin typeface="Andale Mono"/>
                <a:cs typeface="Courier New" panose="02070309020205020404" pitchFamily="49" charset="0"/>
              </a:rPr>
              <a:t> "-.",   // N</a:t>
            </a:r>
          </a:p>
          <a:p>
            <a:pPr marL="0" indent="0">
              <a:buNone/>
            </a:pPr>
            <a:r>
              <a:rPr lang="en-US" sz="1000" dirty="0">
                <a:latin typeface="Andale Mono"/>
                <a:cs typeface="Courier New" panose="02070309020205020404" pitchFamily="49" charset="0"/>
              </a:rPr>
              <a:t> "---",  // O</a:t>
            </a:r>
          </a:p>
          <a:p>
            <a:pPr marL="0" indent="0">
              <a:buNone/>
            </a:pPr>
            <a:r>
              <a:rPr lang="en-US" sz="1000" dirty="0">
                <a:latin typeface="Andale Mono"/>
                <a:cs typeface="Courier New" panose="02070309020205020404" pitchFamily="49" charset="0"/>
              </a:rPr>
              <a:t> ".--.", // P</a:t>
            </a:r>
          </a:p>
          <a:p>
            <a:pPr marL="0" indent="0">
              <a:buNone/>
            </a:pPr>
            <a:r>
              <a:rPr lang="en-US" sz="1000" dirty="0">
                <a:latin typeface="Andale Mono"/>
                <a:cs typeface="Courier New" panose="02070309020205020404" pitchFamily="49" charset="0"/>
              </a:rPr>
              <a:t> "--.-", // Q</a:t>
            </a:r>
          </a:p>
          <a:p>
            <a:pPr marL="0" indent="0">
              <a:buNone/>
            </a:pPr>
            <a:r>
              <a:rPr lang="en-US" sz="1000" dirty="0">
                <a:latin typeface="Andale Mono"/>
                <a:cs typeface="Courier New" panose="02070309020205020404" pitchFamily="49" charset="0"/>
              </a:rPr>
              <a:t> ".-.",  // R</a:t>
            </a:r>
          </a:p>
          <a:p>
            <a:pPr marL="0" indent="0">
              <a:buNone/>
            </a:pPr>
            <a:r>
              <a:rPr lang="en-US" sz="1000" dirty="0">
                <a:latin typeface="Andale Mono"/>
                <a:cs typeface="Courier New" panose="02070309020205020404" pitchFamily="49" charset="0"/>
              </a:rPr>
              <a:t> "...",  // S</a:t>
            </a:r>
          </a:p>
          <a:p>
            <a:pPr marL="0" indent="0">
              <a:buNone/>
            </a:pPr>
            <a:r>
              <a:rPr lang="en-US" sz="1000" dirty="0">
                <a:latin typeface="Andale Mono"/>
                <a:cs typeface="Courier New" panose="02070309020205020404" pitchFamily="49" charset="0"/>
              </a:rPr>
              <a:t> "-",    // T</a:t>
            </a:r>
          </a:p>
          <a:p>
            <a:pPr marL="0" indent="0">
              <a:buNone/>
            </a:pPr>
            <a:r>
              <a:rPr lang="en-US" sz="1000" dirty="0">
                <a:latin typeface="Andale Mono"/>
                <a:cs typeface="Courier New" panose="02070309020205020404" pitchFamily="49" charset="0"/>
              </a:rPr>
              <a:t> "..-",  // U</a:t>
            </a:r>
          </a:p>
          <a:p>
            <a:pPr marL="0" indent="0">
              <a:buNone/>
            </a:pPr>
            <a:r>
              <a:rPr lang="en-US" sz="1000" dirty="0">
                <a:latin typeface="Andale Mono"/>
                <a:cs typeface="Courier New" panose="02070309020205020404" pitchFamily="49" charset="0"/>
              </a:rPr>
              <a:t> "...-", // V</a:t>
            </a:r>
          </a:p>
          <a:p>
            <a:pPr marL="0" indent="0">
              <a:buNone/>
            </a:pPr>
            <a:r>
              <a:rPr lang="en-US" sz="1000" dirty="0">
                <a:latin typeface="Andale Mono"/>
                <a:cs typeface="Courier New" panose="02070309020205020404" pitchFamily="49" charset="0"/>
              </a:rPr>
              <a:t> ".--",  // W</a:t>
            </a:r>
          </a:p>
          <a:p>
            <a:pPr marL="0" indent="0">
              <a:buNone/>
            </a:pPr>
            <a:r>
              <a:rPr lang="en-US" sz="1000" dirty="0">
                <a:latin typeface="Andale Mono"/>
                <a:cs typeface="Courier New" panose="02070309020205020404" pitchFamily="49" charset="0"/>
              </a:rPr>
              <a:t> "-..-", // X</a:t>
            </a:r>
          </a:p>
          <a:p>
            <a:pPr marL="0" indent="0">
              <a:buNone/>
            </a:pPr>
            <a:r>
              <a:rPr lang="en-US" sz="1000" dirty="0">
                <a:latin typeface="Andale Mono"/>
                <a:cs typeface="Courier New" panose="02070309020205020404" pitchFamily="49" charset="0"/>
              </a:rPr>
              <a:t> "-.--", // Y</a:t>
            </a:r>
          </a:p>
          <a:p>
            <a:pPr marL="0" indent="0">
              <a:buNone/>
            </a:pPr>
            <a:r>
              <a:rPr lang="en-US" sz="1000" dirty="0">
                <a:latin typeface="Andale Mono"/>
                <a:cs typeface="Courier New" panose="02070309020205020404" pitchFamily="49" charset="0"/>
              </a:rPr>
              <a:t> "--.."  // Z </a:t>
            </a:r>
          </a:p>
          <a:p>
            <a:pPr marL="0" indent="0">
              <a:buNone/>
            </a:pPr>
            <a:r>
              <a:rPr lang="en-US" sz="1000" dirty="0">
                <a:latin typeface="Andale Mono"/>
                <a:cs typeface="Courier New" panose="02070309020205020404" pitchFamily="49" charset="0"/>
              </a:rPr>
              <a:t>};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3512E89-0A37-43BA-8B4B-F4DAA74EFD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159721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199" y="68759"/>
            <a:ext cx="85008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+mj-lt"/>
              </a:rPr>
              <a:t>Morse Code Example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23672" y="1066800"/>
            <a:ext cx="8534399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b="1" dirty="0">
                <a:latin typeface="Andale Mono"/>
                <a:cs typeface="Courier New" panose="02070309020205020404" pitchFamily="49" charset="0"/>
              </a:rPr>
              <a:t>void</a:t>
            </a:r>
            <a:r>
              <a:rPr lang="en-US" sz="1800" dirty="0">
                <a:latin typeface="Andale Mono"/>
                <a:cs typeface="Courier New" panose="02070309020205020404" pitchFamily="49" charset="0"/>
              </a:rPr>
              <a:t> </a:t>
            </a:r>
            <a:r>
              <a:rPr lang="en-US" sz="1800" dirty="0" err="1">
                <a:latin typeface="Andale Mono"/>
                <a:cs typeface="Courier New" panose="02070309020205020404" pitchFamily="49" charset="0"/>
              </a:rPr>
              <a:t>playChar</a:t>
            </a:r>
            <a:r>
              <a:rPr lang="en-US" sz="1800" dirty="0">
                <a:latin typeface="Andale Mono"/>
                <a:cs typeface="Courier New" panose="02070309020205020404" pitchFamily="49" charset="0"/>
              </a:rPr>
              <a:t>(</a:t>
            </a:r>
            <a:r>
              <a:rPr lang="en-US" sz="1800" b="1" dirty="0">
                <a:latin typeface="Andale Mono"/>
                <a:cs typeface="Courier New" panose="02070309020205020404" pitchFamily="49" charset="0"/>
              </a:rPr>
              <a:t>char</a:t>
            </a:r>
            <a:r>
              <a:rPr lang="en-US" sz="1800" dirty="0">
                <a:latin typeface="Andale Mono"/>
                <a:cs typeface="Courier New" panose="02070309020205020404" pitchFamily="49" charset="0"/>
              </a:rPr>
              <a:t> c) {</a:t>
            </a:r>
          </a:p>
          <a:p>
            <a:pPr marL="0" indent="0">
              <a:buNone/>
            </a:pPr>
            <a:r>
              <a:rPr lang="en-US" sz="1800" b="1" dirty="0">
                <a:latin typeface="Andale Mono"/>
                <a:cs typeface="Courier New" panose="02070309020205020404" pitchFamily="49" charset="0"/>
              </a:rPr>
              <a:t>  </a:t>
            </a:r>
            <a:r>
              <a:rPr lang="en-US" sz="1800" b="1" dirty="0" err="1">
                <a:latin typeface="Andale Mono"/>
                <a:cs typeface="Courier New" panose="02070309020205020404" pitchFamily="49" charset="0"/>
              </a:rPr>
              <a:t>int</a:t>
            </a:r>
            <a:r>
              <a:rPr lang="en-US" sz="1800" dirty="0">
                <a:latin typeface="Andale Mono"/>
                <a:cs typeface="Courier New" panose="02070309020205020404" pitchFamily="49" charset="0"/>
              </a:rPr>
              <a:t> </a:t>
            </a:r>
            <a:r>
              <a:rPr lang="en-US" sz="1800" dirty="0" err="1">
                <a:latin typeface="Andale Mono"/>
                <a:cs typeface="Courier New" panose="02070309020205020404" pitchFamily="49" charset="0"/>
              </a:rPr>
              <a:t>i</a:t>
            </a:r>
            <a:r>
              <a:rPr lang="en-US" sz="1800" dirty="0">
                <a:latin typeface="Andale Mono"/>
                <a:cs typeface="Courier New" panose="02070309020205020404" pitchFamily="49" charset="0"/>
              </a:rPr>
              <a:t>=0;</a:t>
            </a:r>
          </a:p>
          <a:p>
            <a:pPr marL="0" indent="0">
              <a:buNone/>
            </a:pPr>
            <a:endParaRPr lang="en-US" sz="1800" dirty="0">
              <a:latin typeface="Andale Mono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800" b="1" dirty="0">
                <a:latin typeface="Andale Mono"/>
                <a:cs typeface="Courier New" panose="02070309020205020404" pitchFamily="49" charset="0"/>
              </a:rPr>
              <a:t>  while</a:t>
            </a:r>
            <a:r>
              <a:rPr lang="en-US" sz="1800" dirty="0">
                <a:latin typeface="Andale Mono"/>
                <a:cs typeface="Courier New" panose="02070309020205020404" pitchFamily="49" charset="0"/>
              </a:rPr>
              <a:t> (codes[c-'A'][</a:t>
            </a:r>
            <a:r>
              <a:rPr lang="en-US" sz="1800" dirty="0" err="1">
                <a:latin typeface="Andale Mono"/>
                <a:cs typeface="Courier New" panose="02070309020205020404" pitchFamily="49" charset="0"/>
              </a:rPr>
              <a:t>i</a:t>
            </a:r>
            <a:r>
              <a:rPr lang="en-US" sz="1800" dirty="0">
                <a:latin typeface="Andale Mono"/>
                <a:cs typeface="Courier New" panose="02070309020205020404" pitchFamily="49" charset="0"/>
              </a:rPr>
              <a:t>]) {</a:t>
            </a:r>
          </a:p>
          <a:p>
            <a:pPr marL="0" indent="0">
              <a:buNone/>
            </a:pPr>
            <a:r>
              <a:rPr lang="en-US" sz="1800" dirty="0">
                <a:latin typeface="Andale Mono"/>
                <a:cs typeface="Courier New" panose="02070309020205020404" pitchFamily="49" charset="0"/>
              </a:rPr>
              <a:t>    </a:t>
            </a:r>
            <a:r>
              <a:rPr lang="en-US" sz="1800" dirty="0" err="1">
                <a:latin typeface="Andale Mono"/>
                <a:cs typeface="Courier New" panose="02070309020205020404" pitchFamily="49" charset="0"/>
              </a:rPr>
              <a:t>digitalWrite</a:t>
            </a:r>
            <a:r>
              <a:rPr lang="en-US" sz="1800" dirty="0">
                <a:latin typeface="Andale Mono"/>
                <a:cs typeface="Courier New" panose="02070309020205020404" pitchFamily="49" charset="0"/>
              </a:rPr>
              <a:t>(5, 1); // turn on LED</a:t>
            </a:r>
          </a:p>
          <a:p>
            <a:pPr marL="0" indent="0">
              <a:buNone/>
            </a:pPr>
            <a:r>
              <a:rPr lang="en-US" sz="1800" dirty="0">
                <a:latin typeface="Andale Mono"/>
                <a:cs typeface="Courier New" panose="02070309020205020404" pitchFamily="49" charset="0"/>
              </a:rPr>
              <a:t>    </a:t>
            </a:r>
            <a:r>
              <a:rPr lang="en-US" sz="1800" b="1" dirty="0">
                <a:latin typeface="Andale Mono"/>
                <a:cs typeface="Courier New" panose="02070309020205020404" pitchFamily="49" charset="0"/>
              </a:rPr>
              <a:t>if</a:t>
            </a:r>
            <a:r>
              <a:rPr lang="en-US" sz="1800" dirty="0">
                <a:latin typeface="Andale Mono"/>
                <a:cs typeface="Courier New" panose="02070309020205020404" pitchFamily="49" charset="0"/>
              </a:rPr>
              <a:t> (codes[c-'A'][</a:t>
            </a:r>
            <a:r>
              <a:rPr lang="en-US" sz="1800" dirty="0" err="1">
                <a:latin typeface="Andale Mono"/>
                <a:cs typeface="Courier New" panose="02070309020205020404" pitchFamily="49" charset="0"/>
              </a:rPr>
              <a:t>i</a:t>
            </a:r>
            <a:r>
              <a:rPr lang="en-US" sz="1800" dirty="0">
                <a:latin typeface="Andale Mono"/>
                <a:cs typeface="Courier New" panose="02070309020205020404" pitchFamily="49" charset="0"/>
              </a:rPr>
              <a:t>] == '.') delay(DUR);   // dot</a:t>
            </a:r>
          </a:p>
          <a:p>
            <a:pPr marL="0" indent="0">
              <a:buNone/>
            </a:pPr>
            <a:r>
              <a:rPr lang="en-US" sz="1800" dirty="0">
                <a:latin typeface="Andale Mono"/>
                <a:cs typeface="Courier New" panose="02070309020205020404" pitchFamily="49" charset="0"/>
              </a:rPr>
              <a:t>    </a:t>
            </a:r>
            <a:r>
              <a:rPr lang="en-US" sz="1800" b="1" dirty="0">
                <a:latin typeface="Andale Mono"/>
                <a:cs typeface="Courier New" panose="02070309020205020404" pitchFamily="49" charset="0"/>
              </a:rPr>
              <a:t>else</a:t>
            </a:r>
            <a:r>
              <a:rPr lang="en-US" sz="1800" dirty="0">
                <a:latin typeface="Andale Mono"/>
                <a:cs typeface="Courier New" panose="02070309020205020404" pitchFamily="49" charset="0"/>
              </a:rPr>
              <a:t>                        delay(3*DUR); // dash </a:t>
            </a:r>
          </a:p>
          <a:p>
            <a:pPr marL="0" indent="0">
              <a:buNone/>
            </a:pPr>
            <a:r>
              <a:rPr lang="en-US" sz="1800" dirty="0">
                <a:latin typeface="Andale Mono"/>
                <a:cs typeface="Courier New" panose="02070309020205020404" pitchFamily="49" charset="0"/>
              </a:rPr>
              <a:t>    </a:t>
            </a:r>
            <a:r>
              <a:rPr lang="en-US" sz="1800" dirty="0" err="1">
                <a:latin typeface="Andale Mono"/>
                <a:cs typeface="Courier New" panose="02070309020205020404" pitchFamily="49" charset="0"/>
              </a:rPr>
              <a:t>digitalWrite</a:t>
            </a:r>
            <a:r>
              <a:rPr lang="en-US" sz="1800" dirty="0">
                <a:latin typeface="Andale Mono"/>
                <a:cs typeface="Courier New" panose="02070309020205020404" pitchFamily="49" charset="0"/>
              </a:rPr>
              <a:t>(5, 0); // turn off LED</a:t>
            </a:r>
          </a:p>
          <a:p>
            <a:pPr marL="0" indent="0">
              <a:buNone/>
            </a:pPr>
            <a:r>
              <a:rPr lang="en-US" sz="1800" dirty="0">
                <a:latin typeface="Andale Mono"/>
                <a:cs typeface="Courier New" panose="02070309020205020404" pitchFamily="49" charset="0"/>
              </a:rPr>
              <a:t>    delay(DUR); // pause between elements</a:t>
            </a:r>
          </a:p>
          <a:p>
            <a:pPr marL="0" indent="0">
              <a:buNone/>
            </a:pPr>
            <a:r>
              <a:rPr lang="en-US" sz="1800" dirty="0">
                <a:latin typeface="Andale Mono"/>
                <a:cs typeface="Courier New" panose="02070309020205020404" pitchFamily="49" charset="0"/>
              </a:rPr>
              <a:t>    </a:t>
            </a:r>
            <a:r>
              <a:rPr lang="en-US" sz="1800" dirty="0" err="1">
                <a:latin typeface="Andale Mono"/>
                <a:cs typeface="Courier New" panose="02070309020205020404" pitchFamily="49" charset="0"/>
              </a:rPr>
              <a:t>i</a:t>
            </a:r>
            <a:r>
              <a:rPr lang="en-US" sz="1800" dirty="0">
                <a:latin typeface="Andale Mono"/>
                <a:cs typeface="Courier New" panose="02070309020205020404" pitchFamily="49" charset="0"/>
              </a:rPr>
              <a:t>++;</a:t>
            </a:r>
          </a:p>
          <a:p>
            <a:pPr marL="0" indent="0">
              <a:buNone/>
            </a:pPr>
            <a:r>
              <a:rPr lang="en-US" sz="1800" dirty="0">
                <a:latin typeface="Andale Mono"/>
                <a:cs typeface="Courier New" panose="020703090202050204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1800" dirty="0">
                <a:latin typeface="Andale Mono"/>
                <a:cs typeface="Courier New" panose="02070309020205020404" pitchFamily="49" charset="0"/>
              </a:rPr>
              <a:t>  delay(DUR*2); // extra pause between characters</a:t>
            </a:r>
          </a:p>
          <a:p>
            <a:pPr marL="0" indent="0">
              <a:buNone/>
            </a:pPr>
            <a:r>
              <a:rPr lang="en-US" sz="1800" dirty="0">
                <a:latin typeface="Andale Mono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1800" dirty="0">
              <a:latin typeface="Andale Mono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8CBAEA6-42B9-4F2D-81B3-F4736B7CF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765589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199" y="68759"/>
            <a:ext cx="85008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+mj-lt"/>
              </a:rPr>
              <a:t>Morse Code Example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23672" y="1066800"/>
            <a:ext cx="8534399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b="1" dirty="0">
                <a:latin typeface="Andale Mono"/>
                <a:cs typeface="Courier New" panose="02070309020205020404" pitchFamily="49" charset="0"/>
              </a:rPr>
              <a:t>void</a:t>
            </a:r>
            <a:r>
              <a:rPr lang="en-US" sz="2800" dirty="0">
                <a:latin typeface="Andale Mono"/>
                <a:cs typeface="Courier New" panose="02070309020205020404" pitchFamily="49" charset="0"/>
              </a:rPr>
              <a:t> </a:t>
            </a:r>
            <a:r>
              <a:rPr lang="en-US" sz="2800" dirty="0" err="1">
                <a:latin typeface="Andale Mono"/>
                <a:cs typeface="Courier New" panose="02070309020205020404" pitchFamily="49" charset="0"/>
              </a:rPr>
              <a:t>playStr</a:t>
            </a:r>
            <a:r>
              <a:rPr lang="en-US" sz="2800" dirty="0">
                <a:latin typeface="Andale Mono"/>
                <a:cs typeface="Courier New" panose="02070309020205020404" pitchFamily="49" charset="0"/>
              </a:rPr>
              <a:t>(</a:t>
            </a:r>
            <a:r>
              <a:rPr lang="en-US" sz="2800" b="1" dirty="0">
                <a:latin typeface="Andale Mono"/>
                <a:cs typeface="Courier New" panose="02070309020205020404" pitchFamily="49" charset="0"/>
              </a:rPr>
              <a:t>char</a:t>
            </a:r>
            <a:r>
              <a:rPr lang="en-US" sz="2800" dirty="0">
                <a:latin typeface="Andale Mono"/>
                <a:cs typeface="Courier New" panose="02070309020205020404" pitchFamily="49" charset="0"/>
              </a:rPr>
              <a:t> </a:t>
            </a:r>
            <a:r>
              <a:rPr lang="en-US" sz="2800" dirty="0" err="1">
                <a:latin typeface="Andale Mono"/>
                <a:cs typeface="Courier New" panose="02070309020205020404" pitchFamily="49" charset="0"/>
              </a:rPr>
              <a:t>msg</a:t>
            </a:r>
            <a:r>
              <a:rPr lang="en-US" sz="2800" dirty="0">
                <a:latin typeface="Andale Mono"/>
                <a:cs typeface="Courier New" panose="02070309020205020404" pitchFamily="49" charset="0"/>
              </a:rPr>
              <a:t>[]) {</a:t>
            </a:r>
          </a:p>
          <a:p>
            <a:pPr marL="0" indent="0">
              <a:buNone/>
            </a:pPr>
            <a:r>
              <a:rPr lang="en-US" sz="2800" b="1" dirty="0">
                <a:latin typeface="Andale Mono"/>
                <a:cs typeface="Courier New" panose="02070309020205020404" pitchFamily="49" charset="0"/>
              </a:rPr>
              <a:t>  </a:t>
            </a:r>
            <a:r>
              <a:rPr lang="en-US" sz="2800" b="1" dirty="0" err="1">
                <a:latin typeface="Andale Mono"/>
                <a:cs typeface="Courier New" panose="02070309020205020404" pitchFamily="49" charset="0"/>
              </a:rPr>
              <a:t>int</a:t>
            </a:r>
            <a:r>
              <a:rPr lang="en-US" sz="2800" dirty="0">
                <a:latin typeface="Andale Mono"/>
                <a:cs typeface="Courier New" panose="02070309020205020404" pitchFamily="49" charset="0"/>
              </a:rPr>
              <a:t> </a:t>
            </a:r>
            <a:r>
              <a:rPr lang="en-US" sz="2800" dirty="0" err="1">
                <a:latin typeface="Andale Mono"/>
                <a:cs typeface="Courier New" panose="02070309020205020404" pitchFamily="49" charset="0"/>
              </a:rPr>
              <a:t>i</a:t>
            </a:r>
            <a:r>
              <a:rPr lang="en-US" sz="2800" dirty="0">
                <a:latin typeface="Andale Mono"/>
                <a:cs typeface="Courier New" panose="02070309020205020404" pitchFamily="49" charset="0"/>
              </a:rPr>
              <a:t>=0;</a:t>
            </a:r>
          </a:p>
          <a:p>
            <a:pPr marL="0" indent="0">
              <a:buNone/>
            </a:pPr>
            <a:r>
              <a:rPr lang="en-US" sz="2800" dirty="0">
                <a:latin typeface="Andale Mono"/>
                <a:cs typeface="Courier New" panose="02070309020205020404" pitchFamily="49" charset="0"/>
              </a:rPr>
              <a:t>  </a:t>
            </a:r>
          </a:p>
          <a:p>
            <a:pPr marL="0" indent="0">
              <a:buNone/>
            </a:pPr>
            <a:r>
              <a:rPr lang="en-US" sz="2800" b="1" dirty="0">
                <a:latin typeface="Andale Mono"/>
                <a:cs typeface="Courier New" panose="02070309020205020404" pitchFamily="49" charset="0"/>
              </a:rPr>
              <a:t>  while</a:t>
            </a:r>
            <a:r>
              <a:rPr lang="en-US" sz="2800" dirty="0">
                <a:latin typeface="Andale Mono"/>
                <a:cs typeface="Courier New" panose="02070309020205020404" pitchFamily="49" charset="0"/>
              </a:rPr>
              <a:t>(</a:t>
            </a:r>
            <a:r>
              <a:rPr lang="en-US" sz="2800" dirty="0" err="1">
                <a:latin typeface="Andale Mono"/>
                <a:cs typeface="Courier New" panose="02070309020205020404" pitchFamily="49" charset="0"/>
              </a:rPr>
              <a:t>msg</a:t>
            </a:r>
            <a:r>
              <a:rPr lang="en-US" sz="2800" dirty="0">
                <a:latin typeface="Andale Mono"/>
                <a:cs typeface="Courier New" panose="02070309020205020404" pitchFamily="49" charset="0"/>
              </a:rPr>
              <a:t>[</a:t>
            </a:r>
            <a:r>
              <a:rPr lang="en-US" sz="2800" dirty="0" err="1">
                <a:latin typeface="Andale Mono"/>
                <a:cs typeface="Courier New" panose="02070309020205020404" pitchFamily="49" charset="0"/>
              </a:rPr>
              <a:t>i</a:t>
            </a:r>
            <a:r>
              <a:rPr lang="en-US" sz="2800" dirty="0">
                <a:latin typeface="Andale Mono"/>
                <a:cs typeface="Courier New" panose="02070309020205020404" pitchFamily="49" charset="0"/>
              </a:rPr>
              <a:t>]) </a:t>
            </a:r>
            <a:r>
              <a:rPr lang="en-US" sz="2800" dirty="0" err="1">
                <a:latin typeface="Andale Mono"/>
                <a:cs typeface="Courier New" panose="02070309020205020404" pitchFamily="49" charset="0"/>
              </a:rPr>
              <a:t>playChar</a:t>
            </a:r>
            <a:r>
              <a:rPr lang="en-US" sz="2800" dirty="0">
                <a:latin typeface="Andale Mono"/>
                <a:cs typeface="Courier New" panose="02070309020205020404" pitchFamily="49" charset="0"/>
              </a:rPr>
              <a:t>(</a:t>
            </a:r>
            <a:r>
              <a:rPr lang="en-US" sz="2800" dirty="0" err="1">
                <a:latin typeface="Andale Mono"/>
                <a:cs typeface="Courier New" panose="02070309020205020404" pitchFamily="49" charset="0"/>
              </a:rPr>
              <a:t>msg</a:t>
            </a:r>
            <a:r>
              <a:rPr lang="en-US" sz="2800" dirty="0">
                <a:latin typeface="Andale Mono"/>
                <a:cs typeface="Courier New" panose="02070309020205020404" pitchFamily="49" charset="0"/>
              </a:rPr>
              <a:t>[</a:t>
            </a:r>
            <a:r>
              <a:rPr lang="en-US" sz="2800" dirty="0" err="1">
                <a:latin typeface="Andale Mono"/>
                <a:cs typeface="Courier New" panose="02070309020205020404" pitchFamily="49" charset="0"/>
              </a:rPr>
              <a:t>i</a:t>
            </a:r>
            <a:r>
              <a:rPr lang="en-US" sz="2800" dirty="0">
                <a:latin typeface="Andale Mono"/>
                <a:cs typeface="Courier New" panose="02070309020205020404" pitchFamily="49" charset="0"/>
              </a:rPr>
              <a:t>++]);</a:t>
            </a:r>
          </a:p>
          <a:p>
            <a:pPr marL="0" indent="0">
              <a:buNone/>
            </a:pPr>
            <a:r>
              <a:rPr lang="en-US" sz="2800" dirty="0">
                <a:latin typeface="Andale Mono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sz="2800" dirty="0">
              <a:latin typeface="Andale Mono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4A40B5B-4194-42BB-BED0-4BDEC0593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413963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199" y="68759"/>
            <a:ext cx="85008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+mj-lt"/>
              </a:rPr>
              <a:t>Morse Code Example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23672" y="1066800"/>
            <a:ext cx="8534399" cy="45259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 err="1">
                <a:latin typeface="Andale Mono"/>
                <a:cs typeface="Courier New" panose="02070309020205020404" pitchFamily="49" charset="0"/>
              </a:rPr>
              <a:t>int</a:t>
            </a:r>
            <a:r>
              <a:rPr lang="en-US" dirty="0">
                <a:latin typeface="Andale Mono"/>
                <a:cs typeface="Courier New" panose="02070309020205020404" pitchFamily="49" charset="0"/>
              </a:rPr>
              <a:t> main(</a:t>
            </a:r>
            <a:r>
              <a:rPr lang="en-US" b="1" dirty="0">
                <a:latin typeface="Andale Mono"/>
                <a:cs typeface="Courier New" panose="02070309020205020404" pitchFamily="49" charset="0"/>
              </a:rPr>
              <a:t>void</a:t>
            </a:r>
            <a:r>
              <a:rPr lang="en-US" dirty="0">
                <a:latin typeface="Andale Mono"/>
                <a:cs typeface="Courier New" panose="02070309020205020404" pitchFamily="49" charset="0"/>
              </a:rPr>
              <a:t>) {</a:t>
            </a:r>
          </a:p>
          <a:p>
            <a:pPr marL="0" indent="0">
              <a:buNone/>
            </a:pPr>
            <a:r>
              <a:rPr lang="en-US" dirty="0">
                <a:latin typeface="Andale Mono"/>
                <a:cs typeface="Courier New" panose="02070309020205020404" pitchFamily="49" charset="0"/>
              </a:rPr>
              <a:t>  </a:t>
            </a:r>
            <a:r>
              <a:rPr lang="en-US" dirty="0" err="1">
                <a:latin typeface="Andale Mono"/>
                <a:cs typeface="Courier New" panose="02070309020205020404" pitchFamily="49" charset="0"/>
              </a:rPr>
              <a:t>pinMode</a:t>
            </a:r>
            <a:r>
              <a:rPr lang="en-US" dirty="0">
                <a:latin typeface="Andale Mono"/>
                <a:cs typeface="Courier New" panose="02070309020205020404" pitchFamily="49" charset="0"/>
              </a:rPr>
              <a:t>(5, OUTPUT); // Blue LED   </a:t>
            </a:r>
          </a:p>
          <a:p>
            <a:pPr marL="0" indent="0">
              <a:buNone/>
            </a:pPr>
            <a:r>
              <a:rPr lang="en-US" b="1" dirty="0">
                <a:latin typeface="Andale Mono"/>
                <a:cs typeface="Courier New" panose="02070309020205020404" pitchFamily="49" charset="0"/>
              </a:rPr>
              <a:t>  while</a:t>
            </a:r>
            <a:r>
              <a:rPr lang="en-US" dirty="0">
                <a:latin typeface="Andale Mono"/>
                <a:cs typeface="Courier New" panose="02070309020205020404" pitchFamily="49" charset="0"/>
              </a:rPr>
              <a:t> (1) {</a:t>
            </a:r>
          </a:p>
          <a:p>
            <a:pPr marL="0" indent="0">
              <a:buNone/>
            </a:pPr>
            <a:r>
              <a:rPr lang="en-US" dirty="0">
                <a:latin typeface="Andale Mono"/>
                <a:cs typeface="Courier New" panose="02070309020205020404" pitchFamily="49" charset="0"/>
              </a:rPr>
              <a:t>    </a:t>
            </a:r>
            <a:r>
              <a:rPr lang="en-US" dirty="0" err="1">
                <a:latin typeface="Andale Mono"/>
                <a:cs typeface="Courier New" panose="02070309020205020404" pitchFamily="49" charset="0"/>
              </a:rPr>
              <a:t>playStr</a:t>
            </a:r>
            <a:r>
              <a:rPr lang="en-US" dirty="0">
                <a:latin typeface="Andale Mono"/>
                <a:cs typeface="Courier New" panose="02070309020205020404" pitchFamily="49" charset="0"/>
              </a:rPr>
              <a:t>("SOS");</a:t>
            </a:r>
          </a:p>
          <a:p>
            <a:pPr marL="0" indent="0">
              <a:buNone/>
            </a:pPr>
            <a:r>
              <a:rPr lang="en-US" dirty="0">
                <a:latin typeface="Andale Mono"/>
                <a:cs typeface="Courier New" panose="02070309020205020404" pitchFamily="49" charset="0"/>
              </a:rPr>
              <a:t>    // pause between words        </a:t>
            </a:r>
          </a:p>
          <a:p>
            <a:pPr marL="0" indent="0">
              <a:buNone/>
            </a:pPr>
            <a:r>
              <a:rPr lang="en-US" dirty="0">
                <a:latin typeface="Andale Mono"/>
                <a:cs typeface="Courier New" panose="02070309020205020404" pitchFamily="49" charset="0"/>
              </a:rPr>
              <a:t>    delay(DUR*4); </a:t>
            </a:r>
          </a:p>
          <a:p>
            <a:pPr marL="0" indent="0">
              <a:buNone/>
            </a:pPr>
            <a:r>
              <a:rPr lang="en-US" dirty="0">
                <a:latin typeface="Andale Mono"/>
                <a:cs typeface="Courier New" panose="02070309020205020404" pitchFamily="49" charset="0"/>
              </a:rPr>
              <a:t>  }</a:t>
            </a:r>
          </a:p>
          <a:p>
            <a:pPr marL="0" indent="0">
              <a:buNone/>
            </a:pPr>
            <a:r>
              <a:rPr lang="en-US" dirty="0">
                <a:latin typeface="Andale Mono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04E02A5-83F0-4071-A9B5-82D500727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814416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Embedded Systems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Interfacing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33350720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Microcontroller Economics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1" y="1066800"/>
            <a:ext cx="8305800" cy="5029200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In 2019, about </a:t>
            </a:r>
            <a:r>
              <a:rPr lang="en-US" b="1" dirty="0">
                <a:solidFill>
                  <a:srgbClr val="0070C0"/>
                </a:solidFill>
              </a:rPr>
              <a:t>26 billion microcontrollers sold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Average price: </a:t>
            </a:r>
            <a:r>
              <a:rPr lang="en-US" b="1" dirty="0"/>
              <a:t>60 cents</a:t>
            </a:r>
          </a:p>
          <a:p>
            <a:pPr lvl="1"/>
            <a:r>
              <a:rPr lang="en-US" dirty="0"/>
              <a:t>About </a:t>
            </a:r>
            <a:r>
              <a:rPr lang="en-US" b="1" dirty="0"/>
              <a:t>70 microcontrollers in an average new car </a:t>
            </a:r>
          </a:p>
          <a:p>
            <a:r>
              <a:rPr lang="en-US" b="1" dirty="0">
                <a:solidFill>
                  <a:srgbClr val="0070C0"/>
                </a:solidFill>
              </a:rPr>
              <a:t>Biggest markets:</a:t>
            </a:r>
          </a:p>
          <a:p>
            <a:pPr lvl="1"/>
            <a:r>
              <a:rPr lang="en-US" dirty="0"/>
              <a:t>Automotive (~70 microcontrollers in an average new car)</a:t>
            </a:r>
          </a:p>
          <a:p>
            <a:pPr lvl="1"/>
            <a:r>
              <a:rPr lang="en-US" dirty="0"/>
              <a:t>Consumer electronics, industrial, medical, military</a:t>
            </a:r>
          </a:p>
          <a:p>
            <a:r>
              <a:rPr lang="en-US" b="1" dirty="0">
                <a:solidFill>
                  <a:srgbClr val="0070C0"/>
                </a:solidFill>
              </a:rPr>
              <a:t>Highly cost-sensitive market</a:t>
            </a:r>
          </a:p>
          <a:p>
            <a:pPr lvl="1"/>
            <a:r>
              <a:rPr lang="en-US" dirty="0"/>
              <a:t>Often &lt; $0.40; pennies matter</a:t>
            </a:r>
          </a:p>
          <a:p>
            <a:pPr lvl="1"/>
            <a:r>
              <a:rPr lang="en-US" dirty="0"/>
              <a:t>Cheaper than using a cable or a pushrod in a system</a:t>
            </a:r>
          </a:p>
          <a:p>
            <a:pPr lvl="1"/>
            <a:r>
              <a:rPr lang="en-US" dirty="0"/>
              <a:t>A microcontroller integrated on a larger chip can have a manufacturing cost of &lt; $0.001</a:t>
            </a:r>
          </a:p>
          <a:p>
            <a:r>
              <a:rPr lang="en-US" b="1" dirty="0">
                <a:solidFill>
                  <a:srgbClr val="0070C0"/>
                </a:solidFill>
              </a:rPr>
              <a:t>Memory tends to dominate the cost</a:t>
            </a:r>
          </a:p>
          <a:p>
            <a:pPr lvl="1"/>
            <a:r>
              <a:rPr lang="en-US" dirty="0"/>
              <a:t>Select one with no more memory than necessary</a:t>
            </a:r>
          </a:p>
          <a:p>
            <a:r>
              <a:rPr lang="en-US" b="1" dirty="0">
                <a:solidFill>
                  <a:srgbClr val="0070C0"/>
                </a:solidFill>
              </a:rPr>
              <a:t>Classified as 8, 16, 32-bit based on internal bus</a:t>
            </a:r>
          </a:p>
          <a:p>
            <a:pPr lvl="1"/>
            <a:r>
              <a:rPr lang="en-US" dirty="0"/>
              <a:t>1970s vintage 8-bit processors can still be adequate</a:t>
            </a:r>
          </a:p>
          <a:p>
            <a:pPr lvl="1"/>
            <a:r>
              <a:rPr lang="en-US" dirty="0"/>
              <a:t>16-bit have greatest revenue in 2019</a:t>
            </a:r>
          </a:p>
          <a:p>
            <a:pPr lvl="1"/>
            <a:r>
              <a:rPr lang="en-US" dirty="0"/>
              <a:t>32-bit processors are faster and more flexible but use more code memory</a:t>
            </a:r>
          </a:p>
          <a:p>
            <a:endParaRPr lang="en-US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929F511-A058-49F4-9C6A-0E2E3BE72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13737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Interfacing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38912" y="1066800"/>
            <a:ext cx="8534399" cy="5029200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Interfacing: 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connecting external devices to a microcontroller</a:t>
            </a:r>
          </a:p>
          <a:p>
            <a:pPr lvl="1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Sensors</a:t>
            </a:r>
          </a:p>
          <a:p>
            <a:pPr lvl="1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Actuators</a:t>
            </a:r>
          </a:p>
          <a:p>
            <a:pPr lvl="1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Other Processors</a:t>
            </a:r>
          </a:p>
          <a:p>
            <a:r>
              <a:rPr lang="en-US" sz="28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Interfacing Methods</a:t>
            </a:r>
          </a:p>
          <a:p>
            <a:pPr lvl="1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Parallel</a:t>
            </a:r>
          </a:p>
          <a:p>
            <a:pPr lvl="1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Serial</a:t>
            </a:r>
          </a:p>
          <a:p>
            <a:pPr lvl="2"/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SPI: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Serial Peripheral Interface</a:t>
            </a:r>
          </a:p>
          <a:p>
            <a:pPr lvl="3"/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1 clock, 1 data out, 1 data in pin</a:t>
            </a:r>
          </a:p>
          <a:p>
            <a:pPr lvl="2"/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UART: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Universal Asynchronous Receiver/Transmitter </a:t>
            </a:r>
          </a:p>
          <a:p>
            <a:pPr lvl="3"/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no clock, 1 data out, 1 data in pin, agree in software about intended data rate</a:t>
            </a:r>
          </a:p>
          <a:p>
            <a:pPr lvl="2"/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I2C: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Inter-Integrated Circuit </a:t>
            </a:r>
          </a:p>
          <a:p>
            <a:pPr lvl="3"/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1 clock, 1 bidirectional data pin</a:t>
            </a:r>
          </a:p>
          <a:p>
            <a:pPr lvl="1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Analog</a:t>
            </a:r>
          </a:p>
          <a:p>
            <a:pPr lvl="2"/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ADC: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Analog/Digital Converter</a:t>
            </a:r>
          </a:p>
          <a:p>
            <a:pPr lvl="2"/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DAC: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Digital/Analog Converter</a:t>
            </a:r>
          </a:p>
          <a:p>
            <a:pPr lvl="2"/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PWM: 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Pulse Width Modulation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E51619E-9819-4394-A50F-4E508F079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055789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Parallel Interfacing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38912" y="1066800"/>
            <a:ext cx="8534399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Connect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1 wire / bit 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of information</a:t>
            </a:r>
          </a:p>
          <a:p>
            <a:pPr lvl="1"/>
            <a:r>
              <a:rPr lang="en-US" sz="24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Example: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8-bit parallel interface to send a byte at a time</a:t>
            </a:r>
          </a:p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Also send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clock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or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REQ/ACK 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(request/acknowledge) to indicate when data is ready</a:t>
            </a:r>
          </a:p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Parallel busses are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expensive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and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cumbersome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because of the large number of wires</a:t>
            </a:r>
          </a:p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Mostly used for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high-performance applications 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such as DRAM interfaces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7129BC7-2509-4BBE-81BE-018E74707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51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6104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Serial Interfacing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228600" y="1066800"/>
            <a:ext cx="8763000" cy="51054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Serial interface sends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one bit at a time</a:t>
            </a:r>
          </a:p>
          <a:p>
            <a:pPr lvl="1"/>
            <a:r>
              <a:rPr lang="en-US" sz="2600" dirty="0">
                <a:latin typeface="Calibri" panose="020F0502020204030204" pitchFamily="34" charset="0"/>
                <a:cs typeface="Calibri" panose="020F0502020204030204" pitchFamily="34" charset="0"/>
              </a:rPr>
              <a:t>Use many clock cycles to send a large block of information</a:t>
            </a:r>
          </a:p>
          <a:p>
            <a:pPr lvl="1"/>
            <a:r>
              <a:rPr lang="en-US" sz="2600" dirty="0">
                <a:latin typeface="Calibri" panose="020F0502020204030204" pitchFamily="34" charset="0"/>
                <a:cs typeface="Calibri" panose="020F0502020204030204" pitchFamily="34" charset="0"/>
              </a:rPr>
              <a:t>Also send timing information about when the bits are valid</a:t>
            </a:r>
          </a:p>
          <a:p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Common Serial Interfaces:</a:t>
            </a:r>
          </a:p>
          <a:p>
            <a:pPr lvl="1"/>
            <a:r>
              <a:rPr lang="en-US" sz="2600" dirty="0">
                <a:latin typeface="Calibri" panose="020F0502020204030204" pitchFamily="34" charset="0"/>
                <a:cs typeface="Calibri" panose="020F0502020204030204" pitchFamily="34" charset="0"/>
              </a:rPr>
              <a:t>Serial Peripheral Interface (</a:t>
            </a:r>
            <a:r>
              <a:rPr lang="en-US" sz="26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SPI</a:t>
            </a:r>
            <a:r>
              <a:rPr lang="en-US" sz="2600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 lvl="2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Serial clock, 2 unidirectional data wires (MOSI, MISO)</a:t>
            </a:r>
          </a:p>
          <a:p>
            <a:pPr lvl="2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Very common, easy to use</a:t>
            </a:r>
          </a:p>
          <a:p>
            <a:pPr lvl="1"/>
            <a:r>
              <a:rPr lang="en-US" sz="2600" dirty="0">
                <a:latin typeface="Calibri" panose="020F0502020204030204" pitchFamily="34" charset="0"/>
                <a:cs typeface="Calibri" panose="020F0502020204030204" pitchFamily="34" charset="0"/>
              </a:rPr>
              <a:t>Inter-Integrated Circuit (</a:t>
            </a:r>
            <a:r>
              <a:rPr lang="en-US" sz="26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I2C</a:t>
            </a:r>
            <a:r>
              <a:rPr lang="en-US" sz="2600" dirty="0">
                <a:latin typeface="Calibri" panose="020F0502020204030204" pitchFamily="34" charset="0"/>
                <a:cs typeface="Calibri" panose="020F0502020204030204" pitchFamily="34" charset="0"/>
              </a:rPr>
              <a:t>) “I squared C”</a:t>
            </a:r>
          </a:p>
          <a:p>
            <a:pPr lvl="2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1 clock, 1 bidirectional data wire</a:t>
            </a:r>
          </a:p>
          <a:p>
            <a:pPr lvl="2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Fewer wires, more complex internal hardware</a:t>
            </a:r>
          </a:p>
          <a:p>
            <a:pPr lvl="1"/>
            <a:r>
              <a:rPr lang="en-US" sz="2600" dirty="0">
                <a:latin typeface="Calibri" panose="020F0502020204030204" pitchFamily="34" charset="0"/>
                <a:cs typeface="Calibri" panose="020F0502020204030204" pitchFamily="34" charset="0"/>
              </a:rPr>
              <a:t>Universal Asynchronous Receiver/Transmitter (</a:t>
            </a:r>
            <a:r>
              <a:rPr lang="en-US" sz="26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UART</a:t>
            </a:r>
            <a:r>
              <a:rPr lang="en-US" sz="2600" dirty="0">
                <a:latin typeface="Calibri" panose="020F0502020204030204" pitchFamily="34" charset="0"/>
                <a:cs typeface="Calibri" panose="020F0502020204030204" pitchFamily="34" charset="0"/>
              </a:rPr>
              <a:t>) “you-art”</a:t>
            </a:r>
          </a:p>
          <a:p>
            <a:pPr lvl="2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2 unidirectional data wires (Tx, Rx)</a:t>
            </a:r>
          </a:p>
          <a:p>
            <a:pPr lvl="2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Asynchronous (no clock); configure (agreed upon) speed at each end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D241176-AC31-4805-BED2-125D1CB68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52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562287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Embedded Systems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SPI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407415635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Serial Peripheral Interface (SPI)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03099" y="1066800"/>
            <a:ext cx="8664701" cy="48006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SPI is an easy way to connect devices</a:t>
            </a:r>
          </a:p>
          <a:p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Master device 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communicates with one or more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slave devices</a:t>
            </a:r>
          </a:p>
          <a:p>
            <a:pPr lvl="1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Slave select signals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indicate which slave is chosen</a:t>
            </a:r>
          </a:p>
          <a:p>
            <a:pPr lvl="1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Master sends clock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and </a:t>
            </a: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data out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.  </a:t>
            </a: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Slave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sends back </a:t>
            </a: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data in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r>
              <a:rPr lang="en-US" sz="28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Signals:</a:t>
            </a:r>
          </a:p>
          <a:p>
            <a:pPr lvl="1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SCK/SCLK: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(Serial Clock) Generated by master; one pulse per bit</a:t>
            </a:r>
          </a:p>
          <a:p>
            <a:pPr lvl="1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MOSI: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(Master Out Slave In) serial data from master to slave</a:t>
            </a:r>
          </a:p>
          <a:p>
            <a:pPr lvl="1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MISO: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(Master In Slave Out) serial data from slave to master</a:t>
            </a:r>
          </a:p>
          <a:p>
            <a:pPr lvl="1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SS/CE/CS: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(Slave select/Chip Enable/Chip Select) optional, one or more, may be active low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31ABFC9-A603-430D-8B99-96A0CF7F2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54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084693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SPI Waveforms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4152" y="1066800"/>
            <a:ext cx="8534399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SPI Slave hardware can be just a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shift register</a:t>
            </a:r>
            <a:endParaRPr lang="en-US"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42EF10F-82FF-AC45-B770-EA6902B16E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0" y="1828799"/>
            <a:ext cx="7377562" cy="3992563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D50D3CE-51E9-4619-909A-AEF959D26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55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D9F2B22-B460-4821-A1A6-9742CE40D096}"/>
              </a:ext>
            </a:extLst>
          </p:cNvPr>
          <p:cNvSpPr txBox="1"/>
          <p:nvPr/>
        </p:nvSpPr>
        <p:spPr>
          <a:xfrm>
            <a:off x="2590800" y="2112511"/>
            <a:ext cx="6477000" cy="13926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>
              <a:spcAft>
                <a:spcPts val="500"/>
              </a:spcAft>
            </a:pPr>
            <a:r>
              <a:rPr lang="en-US" sz="18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SCK: 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Generated by master; one pulse per bit</a:t>
            </a:r>
          </a:p>
          <a:p>
            <a:pPr lvl="1">
              <a:spcAft>
                <a:spcPts val="500"/>
              </a:spcAft>
            </a:pPr>
            <a:r>
              <a:rPr lang="en-US" sz="18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MOSI: 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(Master Out Slave In) serial data from master to slave</a:t>
            </a:r>
          </a:p>
          <a:p>
            <a:pPr lvl="1">
              <a:spcAft>
                <a:spcPts val="500"/>
              </a:spcAft>
            </a:pPr>
            <a:r>
              <a:rPr lang="en-US" sz="18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MISO: 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(Master In Slave Out) serial data from slave to master</a:t>
            </a:r>
          </a:p>
          <a:p>
            <a:pPr lvl="1">
              <a:spcAft>
                <a:spcPts val="500"/>
              </a:spcAft>
            </a:pPr>
            <a:r>
              <a:rPr lang="en-US" sz="18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CE: 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(Chip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nable) optional, one or more, may be active low</a:t>
            </a:r>
          </a:p>
        </p:txBody>
      </p:sp>
    </p:spTree>
    <p:extLst>
      <p:ext uri="{BB962C8B-B14F-4D97-AF65-F5344CB8AC3E}">
        <p14:creationId xmlns:p14="http://schemas.microsoft.com/office/powerpoint/2010/main" val="42499896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SPI Connection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38912" y="1295400"/>
            <a:ext cx="8534399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53F4D4-215E-F549-A209-98BE8EDC67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041" y="1588532"/>
            <a:ext cx="4876800" cy="386974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AD11063-F984-374F-B0BC-9AD3E6E2948F}"/>
              </a:ext>
            </a:extLst>
          </p:cNvPr>
          <p:cNvSpPr txBox="1"/>
          <p:nvPr/>
        </p:nvSpPr>
        <p:spPr>
          <a:xfrm>
            <a:off x="439271" y="5334000"/>
            <a:ext cx="67300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en.wikipedia.org</a:t>
            </a:r>
            <a:r>
              <a:rPr lang="en-US" sz="1400" dirty="0"/>
              <a:t>/wiki/</a:t>
            </a:r>
            <a:r>
              <a:rPr lang="en-US" sz="1400" dirty="0" err="1"/>
              <a:t>Serial_Peripheral_Interface_Bus</a:t>
            </a:r>
            <a:r>
              <a:rPr lang="en-US" sz="1400" dirty="0"/>
              <a:t>#/media/</a:t>
            </a:r>
            <a:r>
              <a:rPr lang="en-US" sz="1400" dirty="0" err="1"/>
              <a:t>File:SPI_three_slaves.svg</a:t>
            </a:r>
            <a:endParaRPr lang="en-US" sz="1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7EC75A4-C0C0-E745-82AF-5048DB2762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86400" y="1727160"/>
            <a:ext cx="3394036" cy="150160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0BDD4BB-3A2A-4D47-BDCF-482B6B34680C}"/>
              </a:ext>
            </a:extLst>
          </p:cNvPr>
          <p:cNvSpPr txBox="1"/>
          <p:nvPr/>
        </p:nvSpPr>
        <p:spPr>
          <a:xfrm>
            <a:off x="685800" y="1228456"/>
            <a:ext cx="3293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Generic Master to Several Slaves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58FC36-DEDA-8743-9A4A-1CA6A902537F}"/>
              </a:ext>
            </a:extLst>
          </p:cNvPr>
          <p:cNvSpPr txBox="1"/>
          <p:nvPr/>
        </p:nvSpPr>
        <p:spPr>
          <a:xfrm>
            <a:off x="5388505" y="1219200"/>
            <a:ext cx="27637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RED-V Master to One Slave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7FFF6DA-2644-402D-B7BA-6FDBF9345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56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757048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Slave Select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23672" y="1066800"/>
            <a:ext cx="8534399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Slave Select is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active low </a:t>
            </a:r>
          </a:p>
          <a:p>
            <a:pPr lvl="1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Variously named NSS or SS or CE or CS</a:t>
            </a:r>
          </a:p>
          <a:p>
            <a:pPr lvl="1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Turns ON device when 0, OFF when 1</a:t>
            </a:r>
          </a:p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Turning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OFF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the slave device may </a:t>
            </a:r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save power</a:t>
            </a:r>
          </a:p>
          <a:p>
            <a:r>
              <a:rPr lang="en-US" sz="2800" b="1" dirty="0">
                <a:solidFill>
                  <a:srgbClr val="0070C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Options:</a:t>
            </a:r>
          </a:p>
          <a:p>
            <a:pPr lvl="1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1 slave device: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tie slave select active</a:t>
            </a:r>
          </a:p>
          <a:p>
            <a:pPr lvl="1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1 or more slave devices: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use GPIO pins to turn desired device ON before SPI transaction, turn device back OFF afterward</a:t>
            </a:r>
          </a:p>
          <a:p>
            <a:pPr lvl="1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1 or more slave devices: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use SPI controller to automatically pulse the desired SS pin during a transaction</a:t>
            </a:r>
          </a:p>
          <a:p>
            <a:pPr lvl="1"/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4A35F5C2-CB61-0B4F-8C5D-414165F20B20}"/>
              </a:ext>
            </a:extLst>
          </p:cNvPr>
          <p:cNvCxnSpPr/>
          <p:nvPr/>
        </p:nvCxnSpPr>
        <p:spPr>
          <a:xfrm>
            <a:off x="4876800" y="1630017"/>
            <a:ext cx="3048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AED27C7-C530-43AE-98E7-CDC0D51CE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57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B8FEE1A-BCC2-B544-928A-01AF80D6A70D}"/>
              </a:ext>
            </a:extLst>
          </p:cNvPr>
          <p:cNvCxnSpPr/>
          <p:nvPr/>
        </p:nvCxnSpPr>
        <p:spPr>
          <a:xfrm>
            <a:off x="5638800" y="1600200"/>
            <a:ext cx="3048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558CF45-CDEA-4C72-A3E2-A8BB3582F013}"/>
              </a:ext>
            </a:extLst>
          </p:cNvPr>
          <p:cNvCxnSpPr/>
          <p:nvPr/>
        </p:nvCxnSpPr>
        <p:spPr>
          <a:xfrm>
            <a:off x="4191000" y="1600200"/>
            <a:ext cx="3048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775480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SPI Communication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38912" y="1066800"/>
            <a:ext cx="8534399" cy="50292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dirty="0">
                <a:latin typeface="Calibri" panose="020F0502020204030204" pitchFamily="34" charset="0"/>
                <a:cs typeface="Calibri" panose="020F0502020204030204" pitchFamily="34" charset="0"/>
              </a:rPr>
              <a:t>Configure</a:t>
            </a:r>
          </a:p>
          <a:p>
            <a:pPr lvl="1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Choose port</a:t>
            </a:r>
          </a:p>
          <a:p>
            <a:pPr lvl="2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FE310 has SPI1 and SPI2.  Let’s use SPI1.</a:t>
            </a:r>
          </a:p>
          <a:p>
            <a:pPr lvl="1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Set SPI SCK, MISO, MOSI, CS0 pins to IOF0 mode</a:t>
            </a:r>
          </a:p>
          <a:p>
            <a:pPr lvl="1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Set Baud Rate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(1 MHz or less prudent on a breadboard)</a:t>
            </a:r>
          </a:p>
          <a:p>
            <a:pPr lvl="1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Clock Polarity</a:t>
            </a:r>
          </a:p>
          <a:p>
            <a:pPr lvl="2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CPOL = 0 (default): clock idles at 0</a:t>
            </a:r>
          </a:p>
          <a:p>
            <a:pPr lvl="2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CPOL = 1: clock idles at 1</a:t>
            </a:r>
          </a:p>
          <a:p>
            <a:pPr lvl="1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Clock Phase</a:t>
            </a:r>
          </a:p>
          <a:p>
            <a:pPr lvl="2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CPHA = 0: sample MOSI on the first clock transition</a:t>
            </a:r>
          </a:p>
          <a:p>
            <a:pPr lvl="2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CPHA = 1: sample MOSI on the second clock transition</a:t>
            </a:r>
          </a:p>
          <a:p>
            <a:pPr lvl="1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Set other control registers as needed</a:t>
            </a:r>
          </a:p>
          <a:p>
            <a:pPr lvl="2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See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EasyREDVIO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code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39FCC18-97CE-4494-956B-E266D9343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58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94190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SPI Communication Continued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38912" y="1066800"/>
            <a:ext cx="8534399" cy="45259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Transmit data</a:t>
            </a:r>
          </a:p>
          <a:p>
            <a:pPr lvl="1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Wait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for the </a:t>
            </a:r>
            <a:r>
              <a:rPr lang="en-US" sz="2400" b="1" dirty="0" err="1">
                <a:latin typeface="Calibri" panose="020F0502020204030204" pitchFamily="34" charset="0"/>
                <a:cs typeface="Calibri" panose="020F0502020204030204" pitchFamily="34" charset="0"/>
              </a:rPr>
              <a:t>txdata</a:t>
            </a: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 full flag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to be 0 indicating SPI is ready for new data.</a:t>
            </a:r>
          </a:p>
          <a:p>
            <a:pPr lvl="1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Write byte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to </a:t>
            </a:r>
            <a:r>
              <a:rPr lang="en-US" sz="2400" b="1" dirty="0" err="1">
                <a:latin typeface="Calibri" panose="020F0502020204030204" pitchFamily="34" charset="0"/>
                <a:cs typeface="Calibri" panose="020F0502020204030204" pitchFamily="34" charset="0"/>
              </a:rPr>
              <a:t>txdata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data field.</a:t>
            </a:r>
          </a:p>
          <a:p>
            <a:pPr lvl="1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SPI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will generate 8 clocks and send the 8 bits of data, while receiving 8 bits back.</a:t>
            </a:r>
          </a:p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Receive data</a:t>
            </a:r>
          </a:p>
          <a:p>
            <a:pPr lvl="1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Read </a:t>
            </a:r>
            <a:r>
              <a:rPr lang="en-US" sz="2400" b="1" dirty="0" err="1">
                <a:latin typeface="Calibri" panose="020F0502020204030204" pitchFamily="34" charset="0"/>
                <a:cs typeface="Calibri" panose="020F0502020204030204" pitchFamily="34" charset="0"/>
              </a:rPr>
              <a:t>rxdata</a:t>
            </a: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 register.</a:t>
            </a:r>
          </a:p>
          <a:p>
            <a:pPr lvl="1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If </a:t>
            </a:r>
            <a:r>
              <a:rPr lang="en-US" sz="2400" b="1" dirty="0" err="1">
                <a:latin typeface="Calibri" panose="020F0502020204030204" pitchFamily="34" charset="0"/>
                <a:cs typeface="Calibri" panose="020F0502020204030204" pitchFamily="34" charset="0"/>
              </a:rPr>
              <a:t>rxdata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empty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flag is 1, there is no data yet.  Repeat read.</a:t>
            </a:r>
          </a:p>
          <a:p>
            <a:pPr lvl="1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When empty flag is 0, there is valid data in the </a:t>
            </a:r>
            <a:r>
              <a:rPr lang="en-US" sz="2400" b="1" dirty="0" err="1">
                <a:latin typeface="Calibri" panose="020F0502020204030204" pitchFamily="34" charset="0"/>
                <a:cs typeface="Calibri" panose="020F0502020204030204" pitchFamily="34" charset="0"/>
              </a:rPr>
              <a:t>rxdata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field.</a:t>
            </a:r>
          </a:p>
          <a:p>
            <a:pPr lvl="1"/>
            <a:endParaRPr lang="en-US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39FCC18-97CE-4494-956B-E266D9343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59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04302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Microprocessor Architectures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1" y="1036637"/>
            <a:ext cx="8305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 architecture is the native machine language a microprocessor understands.</a:t>
            </a:r>
          </a:p>
          <a:p>
            <a:r>
              <a:rPr lang="en-US" b="1" dirty="0">
                <a:solidFill>
                  <a:srgbClr val="0070C0"/>
                </a:solidFill>
              </a:rPr>
              <a:t>Commercial Examples:</a:t>
            </a:r>
          </a:p>
          <a:p>
            <a:pPr lvl="1"/>
            <a:r>
              <a:rPr lang="en-US" dirty="0"/>
              <a:t>RISC-V</a:t>
            </a:r>
          </a:p>
          <a:p>
            <a:pPr lvl="1"/>
            <a:r>
              <a:rPr lang="en-US" dirty="0"/>
              <a:t>ARM</a:t>
            </a:r>
          </a:p>
          <a:p>
            <a:pPr lvl="1"/>
            <a:r>
              <a:rPr lang="en-US" dirty="0"/>
              <a:t>PIC</a:t>
            </a:r>
          </a:p>
          <a:p>
            <a:pPr lvl="1"/>
            <a:r>
              <a:rPr lang="en-US" dirty="0"/>
              <a:t>8051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02E68E7-4504-4510-A336-BAE0E8659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805899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SPI Registers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30306" y="990600"/>
            <a:ext cx="6503894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Base Address</a:t>
            </a:r>
          </a:p>
          <a:p>
            <a:pPr lvl="1">
              <a:spcBef>
                <a:spcPts val="0"/>
              </a:spcBef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SPI1 0x10024000</a:t>
            </a:r>
          </a:p>
          <a:p>
            <a:pPr lvl="1">
              <a:spcBef>
                <a:spcPts val="0"/>
              </a:spcBef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SPI2 0x10034000</a:t>
            </a:r>
          </a:p>
          <a:p>
            <a:pPr>
              <a:spcBef>
                <a:spcPts val="0"/>
              </a:spcBef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Baud Rate</a:t>
            </a:r>
          </a:p>
          <a:p>
            <a:pPr lvl="1">
              <a:spcBef>
                <a:spcPts val="0"/>
              </a:spcBef>
            </a:pP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sckdiv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bits 11:0 indicate div</a:t>
            </a:r>
          </a:p>
          <a:p>
            <a:pPr lvl="1">
              <a:spcBef>
                <a:spcPts val="0"/>
              </a:spcBef>
            </a:pP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en-US" sz="2000" baseline="-25000" dirty="0" err="1">
                <a:latin typeface="Calibri" panose="020F0502020204030204" pitchFamily="34" charset="0"/>
                <a:cs typeface="Calibri" panose="020F0502020204030204" pitchFamily="34" charset="0"/>
              </a:rPr>
              <a:t>sck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= F</a:t>
            </a:r>
            <a:r>
              <a:rPr lang="en-US" sz="2000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in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/ 2(div+1)</a:t>
            </a:r>
          </a:p>
          <a:p>
            <a:pPr lvl="1">
              <a:spcBef>
                <a:spcPts val="0"/>
              </a:spcBef>
            </a:pP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F</a:t>
            </a:r>
            <a:r>
              <a:rPr lang="en-US" sz="2000" baseline="-25000" dirty="0">
                <a:latin typeface="Calibri" panose="020F0502020204030204" pitchFamily="34" charset="0"/>
                <a:cs typeface="Calibri" panose="020F0502020204030204" pitchFamily="34" charset="0"/>
              </a:rPr>
              <a:t>in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is 16 MHz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coreclk</a:t>
            </a:r>
            <a:endParaRPr lang="en-US" sz="2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Bef>
                <a:spcPts val="0"/>
              </a:spcBef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Clock Mode</a:t>
            </a:r>
          </a:p>
          <a:p>
            <a:pPr lvl="1">
              <a:spcBef>
                <a:spcPts val="0"/>
              </a:spcBef>
            </a:pP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sckmode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bit 0: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pha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(Clock Phase)</a:t>
            </a:r>
          </a:p>
          <a:p>
            <a:pPr lvl="1">
              <a:spcBef>
                <a:spcPts val="0"/>
              </a:spcBef>
            </a:pP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sckmode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bit 1: pol (Clock Polarity</a:t>
            </a:r>
          </a:p>
          <a:p>
            <a:pPr>
              <a:spcBef>
                <a:spcPts val="0"/>
              </a:spcBef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Transmit Data Register</a:t>
            </a:r>
          </a:p>
          <a:p>
            <a:pPr lvl="1">
              <a:spcBef>
                <a:spcPts val="0"/>
              </a:spcBef>
            </a:pP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txdata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bits 7:0: data (write to transmit)</a:t>
            </a:r>
          </a:p>
          <a:p>
            <a:pPr lvl="1">
              <a:spcBef>
                <a:spcPts val="0"/>
              </a:spcBef>
            </a:pP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txdata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bit 31: full (1 indicates FIFO can accept data)</a:t>
            </a:r>
          </a:p>
          <a:p>
            <a:pPr>
              <a:spcBef>
                <a:spcPts val="0"/>
              </a:spcBef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Receive Data Register</a:t>
            </a:r>
          </a:p>
          <a:p>
            <a:pPr lvl="1">
              <a:spcBef>
                <a:spcPts val="0"/>
              </a:spcBef>
            </a:pP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rxdata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bits 7:0: data (read received data)</a:t>
            </a:r>
          </a:p>
          <a:p>
            <a:pPr lvl="1">
              <a:spcBef>
                <a:spcPts val="0"/>
              </a:spcBef>
            </a:pP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rxdata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bit 31: empty (1 indicates no data ready)</a:t>
            </a:r>
          </a:p>
          <a:p>
            <a:pPr>
              <a:spcBef>
                <a:spcPts val="0"/>
              </a:spcBef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39FCC18-97CE-4494-956B-E266D9343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60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436661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err="1">
                <a:solidFill>
                  <a:schemeClr val="bg1"/>
                </a:solidFill>
                <a:latin typeface="+mj-lt"/>
              </a:rPr>
              <a:t>EasyREDVIO</a:t>
            </a:r>
            <a:r>
              <a:rPr lang="en-US" sz="4400" dirty="0">
                <a:solidFill>
                  <a:schemeClr val="bg1"/>
                </a:solidFill>
                <a:latin typeface="+mj-lt"/>
              </a:rPr>
              <a:t> SPI Library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1" y="914400"/>
            <a:ext cx="8534399" cy="5029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sz="1050" dirty="0">
                <a:latin typeface="Andale Mono" panose="020B0509000000000004" pitchFamily="49" charset="0"/>
                <a:cs typeface="Courier New" panose="02070309020205020404" pitchFamily="49" charset="0"/>
              </a:rPr>
              <a:t>///////////////////////////////////////////////////////////////////////////////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50" dirty="0">
                <a:latin typeface="Andale Mono" panose="020B0509000000000004" pitchFamily="49" charset="0"/>
                <a:cs typeface="Courier New" panose="02070309020205020404" pitchFamily="49" charset="0"/>
              </a:rPr>
              <a:t>// SPI Registers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50" dirty="0">
                <a:latin typeface="Andale Mono" panose="020B0509000000000004" pitchFamily="49" charset="0"/>
                <a:cs typeface="Courier New" panose="02070309020205020404" pitchFamily="49" charset="0"/>
              </a:rPr>
              <a:t>///////////////////////////////////////////////////////////////////////////////</a:t>
            </a:r>
          </a:p>
          <a:p>
            <a:pPr marL="0" indent="0">
              <a:spcBef>
                <a:spcPts val="0"/>
              </a:spcBef>
              <a:buNone/>
            </a:pPr>
            <a:endParaRPr lang="en-US" sz="1050" dirty="0">
              <a:latin typeface="Andale Mono" panose="020B05090000000000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050" dirty="0">
                <a:latin typeface="Andale Mono" panose="020B0509000000000004" pitchFamily="49" charset="0"/>
                <a:cs typeface="Courier New" panose="02070309020205020404" pitchFamily="49" charset="0"/>
              </a:rPr>
              <a:t>typedef struct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50" dirty="0">
                <a:latin typeface="Andale Mono" panose="020B05090000000000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50" dirty="0">
                <a:latin typeface="Andale Mono" panose="020B0509000000000004" pitchFamily="49" charset="0"/>
                <a:cs typeface="Courier New" panose="02070309020205020404" pitchFamily="49" charset="0"/>
              </a:rPr>
              <a:t>    volatile uint32_t   div         :   12; // Clock divisor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50" dirty="0">
                <a:latin typeface="Andale Mono" panose="020B0509000000000004" pitchFamily="49" charset="0"/>
                <a:cs typeface="Courier New" panose="02070309020205020404" pitchFamily="49" charset="0"/>
              </a:rPr>
              <a:t>    volatile uint32_t               :   20;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50" dirty="0">
                <a:latin typeface="Andale Mono" panose="020B0509000000000004" pitchFamily="49" charset="0"/>
                <a:cs typeface="Courier New" panose="02070309020205020404" pitchFamily="49" charset="0"/>
              </a:rPr>
              <a:t>} </a:t>
            </a:r>
            <a:r>
              <a:rPr lang="en-US" sz="1050" dirty="0" err="1">
                <a:latin typeface="Andale Mono" panose="020B0509000000000004" pitchFamily="49" charset="0"/>
                <a:cs typeface="Courier New" panose="02070309020205020404" pitchFamily="49" charset="0"/>
              </a:rPr>
              <a:t>sckdiv_bits</a:t>
            </a:r>
            <a:r>
              <a:rPr lang="en-US" sz="1050" dirty="0">
                <a:latin typeface="Andale Mono" panose="020B05090000000000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-US" sz="1050" dirty="0">
              <a:latin typeface="Andale Mono" panose="020B05090000000000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050" dirty="0">
                <a:latin typeface="Andale Mono" panose="020B0509000000000004" pitchFamily="49" charset="0"/>
                <a:cs typeface="Courier New" panose="02070309020205020404" pitchFamily="49" charset="0"/>
              </a:rPr>
              <a:t>typedef struct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50" dirty="0">
                <a:latin typeface="Andale Mono" panose="020B05090000000000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50" dirty="0">
                <a:latin typeface="Andale Mono" panose="020B0509000000000004" pitchFamily="49" charset="0"/>
                <a:cs typeface="Courier New" panose="02070309020205020404" pitchFamily="49" charset="0"/>
              </a:rPr>
              <a:t>    volatile uint32_t   </a:t>
            </a:r>
            <a:r>
              <a:rPr lang="en-US" sz="1050" dirty="0" err="1">
                <a:latin typeface="Andale Mono" panose="020B0509000000000004" pitchFamily="49" charset="0"/>
                <a:cs typeface="Courier New" panose="02070309020205020404" pitchFamily="49" charset="0"/>
              </a:rPr>
              <a:t>pha</a:t>
            </a:r>
            <a:r>
              <a:rPr lang="en-US" sz="1050" dirty="0">
                <a:latin typeface="Andale Mono" panose="020B0509000000000004" pitchFamily="49" charset="0"/>
                <a:cs typeface="Courier New" panose="02070309020205020404" pitchFamily="49" charset="0"/>
              </a:rPr>
              <a:t>         :   1; // Serial clock phase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50" dirty="0">
                <a:latin typeface="Andale Mono" panose="020B0509000000000004" pitchFamily="49" charset="0"/>
                <a:cs typeface="Courier New" panose="02070309020205020404" pitchFamily="49" charset="0"/>
              </a:rPr>
              <a:t>    volatile uint32_t   pol         :   1; // Serial clock polarity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50" dirty="0">
                <a:latin typeface="Andale Mono" panose="020B0509000000000004" pitchFamily="49" charset="0"/>
                <a:cs typeface="Courier New" panose="02070309020205020404" pitchFamily="49" charset="0"/>
              </a:rPr>
              <a:t>    volatile uint32_t               :   30;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50" dirty="0">
                <a:latin typeface="Andale Mono" panose="020B0509000000000004" pitchFamily="49" charset="0"/>
                <a:cs typeface="Courier New" panose="02070309020205020404" pitchFamily="49" charset="0"/>
              </a:rPr>
              <a:t>} </a:t>
            </a:r>
            <a:r>
              <a:rPr lang="en-US" sz="1050" dirty="0" err="1">
                <a:latin typeface="Andale Mono" panose="020B0509000000000004" pitchFamily="49" charset="0"/>
                <a:cs typeface="Courier New" panose="02070309020205020404" pitchFamily="49" charset="0"/>
              </a:rPr>
              <a:t>sckmode_bits</a:t>
            </a:r>
            <a:r>
              <a:rPr lang="en-US" sz="1050" dirty="0">
                <a:latin typeface="Andale Mono" panose="020B05090000000000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-US" sz="1050" dirty="0">
              <a:latin typeface="Andale Mono" panose="020B05090000000000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050" dirty="0">
                <a:latin typeface="Andale Mono" panose="020B0509000000000004" pitchFamily="49" charset="0"/>
                <a:cs typeface="Courier New" panose="02070309020205020404" pitchFamily="49" charset="0"/>
              </a:rPr>
              <a:t>…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50" dirty="0">
                <a:latin typeface="Andale Mono" panose="020B0509000000000004" pitchFamily="49" charset="0"/>
                <a:cs typeface="Courier New" panose="02070309020205020404" pitchFamily="49" charset="0"/>
              </a:rPr>
              <a:t>typedef struct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50" dirty="0">
                <a:latin typeface="Andale Mono" panose="020B05090000000000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50" dirty="0">
                <a:latin typeface="Andale Mono" panose="020B0509000000000004" pitchFamily="49" charset="0"/>
                <a:cs typeface="Courier New" panose="02070309020205020404" pitchFamily="49" charset="0"/>
              </a:rPr>
              <a:t>    volatile uint32_t   data        :   8; // Transmit data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50" dirty="0">
                <a:latin typeface="Andale Mono" panose="020B0509000000000004" pitchFamily="49" charset="0"/>
                <a:cs typeface="Courier New" panose="02070309020205020404" pitchFamily="49" charset="0"/>
              </a:rPr>
              <a:t>    volatile uint32_t               :   23;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50" dirty="0">
                <a:latin typeface="Andale Mono" panose="020B0509000000000004" pitchFamily="49" charset="0"/>
                <a:cs typeface="Courier New" panose="02070309020205020404" pitchFamily="49" charset="0"/>
              </a:rPr>
              <a:t>    volatile uint32_t   full        :   1; // FIFO full flag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50" dirty="0">
                <a:latin typeface="Andale Mono" panose="020B0509000000000004" pitchFamily="49" charset="0"/>
                <a:cs typeface="Courier New" panose="02070309020205020404" pitchFamily="49" charset="0"/>
              </a:rPr>
              <a:t>} </a:t>
            </a:r>
            <a:r>
              <a:rPr lang="en-US" sz="1050" dirty="0" err="1">
                <a:latin typeface="Andale Mono" panose="020B0509000000000004" pitchFamily="49" charset="0"/>
                <a:cs typeface="Courier New" panose="02070309020205020404" pitchFamily="49" charset="0"/>
              </a:rPr>
              <a:t>txdata_bits</a:t>
            </a:r>
            <a:r>
              <a:rPr lang="en-US" sz="1050" dirty="0">
                <a:latin typeface="Andale Mono" panose="020B05090000000000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-US" sz="1050" dirty="0">
              <a:latin typeface="Andale Mono" panose="020B05090000000000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050" dirty="0">
                <a:latin typeface="Andale Mono" panose="020B0509000000000004" pitchFamily="49" charset="0"/>
                <a:cs typeface="Courier New" panose="02070309020205020404" pitchFamily="49" charset="0"/>
              </a:rPr>
              <a:t>typedef struct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50" dirty="0">
                <a:latin typeface="Andale Mono" panose="020B05090000000000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50" dirty="0">
                <a:latin typeface="Andale Mono" panose="020B0509000000000004" pitchFamily="49" charset="0"/>
                <a:cs typeface="Courier New" panose="02070309020205020404" pitchFamily="49" charset="0"/>
              </a:rPr>
              <a:t>    volatile uint32_t   data        :   8; // Received data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50" dirty="0">
                <a:latin typeface="Andale Mono" panose="020B0509000000000004" pitchFamily="49" charset="0"/>
                <a:cs typeface="Courier New" panose="02070309020205020404" pitchFamily="49" charset="0"/>
              </a:rPr>
              <a:t>    volatile uint32_t               :   23;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50" dirty="0">
                <a:latin typeface="Andale Mono" panose="020B0509000000000004" pitchFamily="49" charset="0"/>
                <a:cs typeface="Courier New" panose="02070309020205020404" pitchFamily="49" charset="0"/>
              </a:rPr>
              <a:t>    volatile uint32_t   empty       :   1; // FIFO empty flag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50" dirty="0">
                <a:latin typeface="Andale Mono" panose="020B0509000000000004" pitchFamily="49" charset="0"/>
                <a:cs typeface="Courier New" panose="02070309020205020404" pitchFamily="49" charset="0"/>
              </a:rPr>
              <a:t>} </a:t>
            </a:r>
            <a:r>
              <a:rPr lang="en-US" sz="1050" dirty="0" err="1">
                <a:latin typeface="Andale Mono" panose="020B0509000000000004" pitchFamily="49" charset="0"/>
                <a:cs typeface="Courier New" panose="02070309020205020404" pitchFamily="49" charset="0"/>
              </a:rPr>
              <a:t>rxdata_bits</a:t>
            </a:r>
            <a:r>
              <a:rPr lang="en-US" sz="1050" dirty="0">
                <a:latin typeface="Andale Mono" panose="020B05090000000000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050" dirty="0">
                <a:latin typeface="Andale Mono" panose="020B0509000000000004" pitchFamily="49" charset="0"/>
                <a:cs typeface="Courier New" panose="02070309020205020404" pitchFamily="49" charset="0"/>
              </a:rPr>
              <a:t>…</a:t>
            </a:r>
          </a:p>
          <a:p>
            <a:pPr marL="0" indent="0">
              <a:spcBef>
                <a:spcPts val="0"/>
              </a:spcBef>
              <a:buNone/>
            </a:pPr>
            <a:endParaRPr lang="en-US" sz="1050" dirty="0">
              <a:latin typeface="Andale Mono" panose="020B05090000000000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39FCC18-97CE-4494-956B-E266D9343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61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39BBCA3-994A-F345-B733-44ABEB4213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2964" y="1637096"/>
            <a:ext cx="3581401" cy="660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337012F-4509-9E47-AFA1-C51C896216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3600" y="2369711"/>
            <a:ext cx="2893909" cy="89879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391A1F9-ED6B-7943-A0C4-F90A453F98F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03809" y="3412932"/>
            <a:ext cx="2933700" cy="9998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EBDAAFF-E763-5A4D-AF28-1AD5D9E5AF0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03809" y="4611805"/>
            <a:ext cx="2911838" cy="98813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BCC6F12-CCB6-4E47-9935-C51A091465A4}"/>
              </a:ext>
            </a:extLst>
          </p:cNvPr>
          <p:cNvSpPr txBox="1"/>
          <p:nvPr/>
        </p:nvSpPr>
        <p:spPr>
          <a:xfrm>
            <a:off x="5825586" y="5633269"/>
            <a:ext cx="296687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From FE310 Manual</a:t>
            </a:r>
          </a:p>
        </p:txBody>
      </p:sp>
    </p:spTree>
    <p:extLst>
      <p:ext uri="{BB962C8B-B14F-4D97-AF65-F5344CB8AC3E}">
        <p14:creationId xmlns:p14="http://schemas.microsoft.com/office/powerpoint/2010/main" val="400494780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err="1">
                <a:solidFill>
                  <a:schemeClr val="bg1"/>
                </a:solidFill>
                <a:latin typeface="+mj-lt"/>
              </a:rPr>
              <a:t>EasyREDVIO</a:t>
            </a:r>
            <a:r>
              <a:rPr lang="en-US" sz="4400" dirty="0">
                <a:solidFill>
                  <a:schemeClr val="bg1"/>
                </a:solidFill>
                <a:latin typeface="+mj-lt"/>
              </a:rPr>
              <a:t> SPI Library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38912" y="990600"/>
            <a:ext cx="8534399" cy="5029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800" dirty="0">
                <a:latin typeface="Andale Mono" panose="020B0509000000000004" pitchFamily="49" charset="0"/>
                <a:cs typeface="Courier New" panose="02070309020205020404" pitchFamily="49" charset="0"/>
              </a:rPr>
              <a:t>typedef struct</a:t>
            </a:r>
          </a:p>
          <a:p>
            <a:pPr marL="0" indent="0">
              <a:buNone/>
            </a:pPr>
            <a:r>
              <a:rPr lang="en-US" sz="800" dirty="0">
                <a:latin typeface="Andale Mono" panose="020B05090000000000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800" dirty="0">
                <a:latin typeface="Andale Mono" panose="020B0509000000000004" pitchFamily="49" charset="0"/>
                <a:cs typeface="Courier New" panose="02070309020205020404" pitchFamily="49" charset="0"/>
              </a:rPr>
              <a:t>    volatile </a:t>
            </a:r>
            <a:r>
              <a:rPr lang="en-US" sz="8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sckdiv_bits</a:t>
            </a:r>
            <a:r>
              <a:rPr lang="en-US" sz="800" dirty="0">
                <a:latin typeface="Andale Mono" panose="020B0509000000000004" pitchFamily="49" charset="0"/>
                <a:cs typeface="Courier New" panose="02070309020205020404" pitchFamily="49" charset="0"/>
              </a:rPr>
              <a:t>    </a:t>
            </a:r>
            <a:r>
              <a:rPr lang="en-US" sz="8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sckdiv</a:t>
            </a:r>
            <a:r>
              <a:rPr lang="en-US" sz="800" dirty="0">
                <a:latin typeface="Andale Mono" panose="020B0509000000000004" pitchFamily="49" charset="0"/>
                <a:cs typeface="Courier New" panose="02070309020205020404" pitchFamily="49" charset="0"/>
              </a:rPr>
              <a:t>;         // (SPI offset 0x00) Serial clock divisor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800" dirty="0">
                <a:latin typeface="Andale Mono" panose="020B0509000000000004" pitchFamily="49" charset="0"/>
                <a:cs typeface="Courier New" panose="02070309020205020404" pitchFamily="49" charset="0"/>
              </a:rPr>
              <a:t>    volatile </a:t>
            </a:r>
            <a:r>
              <a:rPr lang="en-US" sz="8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sckmode_bits</a:t>
            </a:r>
            <a:r>
              <a:rPr lang="en-US" sz="800" dirty="0">
                <a:latin typeface="Andale Mono" panose="020B0509000000000004" pitchFamily="49" charset="0"/>
                <a:cs typeface="Courier New" panose="02070309020205020404" pitchFamily="49" charset="0"/>
              </a:rPr>
              <a:t>   </a:t>
            </a:r>
            <a:r>
              <a:rPr lang="en-US" sz="8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sckmode</a:t>
            </a:r>
            <a:r>
              <a:rPr lang="en-US" sz="800" dirty="0">
                <a:latin typeface="Andale Mono" panose="020B0509000000000004" pitchFamily="49" charset="0"/>
                <a:cs typeface="Courier New" panose="02070309020205020404" pitchFamily="49" charset="0"/>
              </a:rPr>
              <a:t>;        // (SPI offset 0x04) Serial clock mode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800" dirty="0">
                <a:latin typeface="Andale Mono" panose="020B0509000000000004" pitchFamily="49" charset="0"/>
                <a:cs typeface="Courier New" panose="02070309020205020404" pitchFamily="49" charset="0"/>
              </a:rPr>
              <a:t>    volatile uint32_t       Reserved1[2];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800" dirty="0">
                <a:latin typeface="Andale Mono" panose="020B0509000000000004" pitchFamily="49" charset="0"/>
                <a:cs typeface="Courier New" panose="02070309020205020404" pitchFamily="49" charset="0"/>
              </a:rPr>
              <a:t>    volatile </a:t>
            </a:r>
            <a:r>
              <a:rPr lang="en-US" sz="8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csid_bits</a:t>
            </a:r>
            <a:r>
              <a:rPr lang="en-US" sz="800" dirty="0">
                <a:latin typeface="Andale Mono" panose="020B0509000000000004" pitchFamily="49" charset="0"/>
                <a:cs typeface="Courier New" panose="02070309020205020404" pitchFamily="49" charset="0"/>
              </a:rPr>
              <a:t>      </a:t>
            </a:r>
            <a:r>
              <a:rPr lang="en-US" sz="8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csid</a:t>
            </a:r>
            <a:r>
              <a:rPr lang="en-US" sz="800" dirty="0">
                <a:latin typeface="Andale Mono" panose="020B0509000000000004" pitchFamily="49" charset="0"/>
                <a:cs typeface="Courier New" panose="02070309020205020404" pitchFamily="49" charset="0"/>
              </a:rPr>
              <a:t>;           // (SPI offset 0x10) Chip select ID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800" dirty="0">
                <a:latin typeface="Andale Mono" panose="020B0509000000000004" pitchFamily="49" charset="0"/>
                <a:cs typeface="Courier New" panose="02070309020205020404" pitchFamily="49" charset="0"/>
              </a:rPr>
              <a:t>    volatile </a:t>
            </a:r>
            <a:r>
              <a:rPr lang="en-US" sz="8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csdef_bits</a:t>
            </a:r>
            <a:r>
              <a:rPr lang="en-US" sz="800" dirty="0">
                <a:latin typeface="Andale Mono" panose="020B0509000000000004" pitchFamily="49" charset="0"/>
                <a:cs typeface="Courier New" panose="02070309020205020404" pitchFamily="49" charset="0"/>
              </a:rPr>
              <a:t>     </a:t>
            </a:r>
            <a:r>
              <a:rPr lang="en-US" sz="8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csdef</a:t>
            </a:r>
            <a:r>
              <a:rPr lang="en-US" sz="800" dirty="0">
                <a:latin typeface="Andale Mono" panose="020B0509000000000004" pitchFamily="49" charset="0"/>
                <a:cs typeface="Courier New" panose="02070309020205020404" pitchFamily="49" charset="0"/>
              </a:rPr>
              <a:t>;          // (SPI offset 0x14) Chip select default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800" dirty="0">
                <a:latin typeface="Andale Mono" panose="020B0509000000000004" pitchFamily="49" charset="0"/>
                <a:cs typeface="Courier New" panose="02070309020205020404" pitchFamily="49" charset="0"/>
              </a:rPr>
              <a:t>    volatile </a:t>
            </a:r>
            <a:r>
              <a:rPr lang="en-US" sz="8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csmode_bits</a:t>
            </a:r>
            <a:r>
              <a:rPr lang="en-US" sz="800" dirty="0">
                <a:latin typeface="Andale Mono" panose="020B0509000000000004" pitchFamily="49" charset="0"/>
                <a:cs typeface="Courier New" panose="02070309020205020404" pitchFamily="49" charset="0"/>
              </a:rPr>
              <a:t>    </a:t>
            </a:r>
            <a:r>
              <a:rPr lang="en-US" sz="8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csmode</a:t>
            </a:r>
            <a:r>
              <a:rPr lang="en-US" sz="800" dirty="0">
                <a:latin typeface="Andale Mono" panose="020B0509000000000004" pitchFamily="49" charset="0"/>
                <a:cs typeface="Courier New" panose="02070309020205020404" pitchFamily="49" charset="0"/>
              </a:rPr>
              <a:t>;         // (SPI offset 0x18) Chip select mode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800" dirty="0">
                <a:latin typeface="Andale Mono" panose="020B0509000000000004" pitchFamily="49" charset="0"/>
                <a:cs typeface="Courier New" panose="02070309020205020404" pitchFamily="49" charset="0"/>
              </a:rPr>
              <a:t>    volatile uint32_t       Reserved2[3];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800" dirty="0">
                <a:latin typeface="Andale Mono" panose="020B0509000000000004" pitchFamily="49" charset="0"/>
                <a:cs typeface="Courier New" panose="02070309020205020404" pitchFamily="49" charset="0"/>
              </a:rPr>
              <a:t>    volatile delay0_bits    delay0;         // (SPI offset 0x28) Delay control 0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800" dirty="0">
                <a:latin typeface="Andale Mono" panose="020B0509000000000004" pitchFamily="49" charset="0"/>
                <a:cs typeface="Courier New" panose="02070309020205020404" pitchFamily="49" charset="0"/>
              </a:rPr>
              <a:t>    volatile delay1_bits    delay1;         // (SPI offset 0x2C) Delay control 1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800" dirty="0">
                <a:latin typeface="Andale Mono" panose="020B0509000000000004" pitchFamily="49" charset="0"/>
                <a:cs typeface="Courier New" panose="02070309020205020404" pitchFamily="49" charset="0"/>
              </a:rPr>
              <a:t>    volatile uint32_t       Reserved3[4];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800" dirty="0">
                <a:latin typeface="Andale Mono" panose="020B0509000000000004" pitchFamily="49" charset="0"/>
                <a:cs typeface="Courier New" panose="02070309020205020404" pitchFamily="49" charset="0"/>
              </a:rPr>
              <a:t>    volatile </a:t>
            </a:r>
            <a:r>
              <a:rPr lang="en-US" sz="8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fmt_bits</a:t>
            </a:r>
            <a:r>
              <a:rPr lang="en-US" sz="800" dirty="0">
                <a:latin typeface="Andale Mono" panose="020B0509000000000004" pitchFamily="49" charset="0"/>
                <a:cs typeface="Courier New" panose="02070309020205020404" pitchFamily="49" charset="0"/>
              </a:rPr>
              <a:t>       </a:t>
            </a:r>
            <a:r>
              <a:rPr lang="en-US" sz="8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fmt</a:t>
            </a:r>
            <a:r>
              <a:rPr lang="en-US" sz="800" dirty="0">
                <a:latin typeface="Andale Mono" panose="020B0509000000000004" pitchFamily="49" charset="0"/>
                <a:cs typeface="Courier New" panose="02070309020205020404" pitchFamily="49" charset="0"/>
              </a:rPr>
              <a:t>;            // (SPI offset 0x40) Frame format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800" dirty="0">
                <a:latin typeface="Andale Mono" panose="020B0509000000000004" pitchFamily="49" charset="0"/>
                <a:cs typeface="Courier New" panose="02070309020205020404" pitchFamily="49" charset="0"/>
              </a:rPr>
              <a:t>    volatile uint32_t       Reserved4[1];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800" dirty="0">
                <a:latin typeface="Andale Mono" panose="020B0509000000000004" pitchFamily="49" charset="0"/>
                <a:cs typeface="Courier New" panose="02070309020205020404" pitchFamily="49" charset="0"/>
              </a:rPr>
              <a:t>    volatile </a:t>
            </a:r>
            <a:r>
              <a:rPr lang="en-US" sz="8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txdata_bits</a:t>
            </a:r>
            <a:r>
              <a:rPr lang="en-US" sz="800" dirty="0">
                <a:latin typeface="Andale Mono" panose="020B0509000000000004" pitchFamily="49" charset="0"/>
                <a:cs typeface="Courier New" panose="02070309020205020404" pitchFamily="49" charset="0"/>
              </a:rPr>
              <a:t>    </a:t>
            </a:r>
            <a:r>
              <a:rPr lang="en-US" sz="8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txdata</a:t>
            </a:r>
            <a:r>
              <a:rPr lang="en-US" sz="800" dirty="0">
                <a:latin typeface="Andale Mono" panose="020B0509000000000004" pitchFamily="49" charset="0"/>
                <a:cs typeface="Courier New" panose="02070309020205020404" pitchFamily="49" charset="0"/>
              </a:rPr>
              <a:t>;         // (SPI offset 0x48) Tx FIFO data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800" dirty="0">
                <a:latin typeface="Andale Mono" panose="020B0509000000000004" pitchFamily="49" charset="0"/>
                <a:cs typeface="Courier New" panose="02070309020205020404" pitchFamily="49" charset="0"/>
              </a:rPr>
              <a:t>    volatile </a:t>
            </a:r>
            <a:r>
              <a:rPr lang="en-US" sz="8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rxdata_bits</a:t>
            </a:r>
            <a:r>
              <a:rPr lang="en-US" sz="800" dirty="0">
                <a:latin typeface="Andale Mono" panose="020B0509000000000004" pitchFamily="49" charset="0"/>
                <a:cs typeface="Courier New" panose="02070309020205020404" pitchFamily="49" charset="0"/>
              </a:rPr>
              <a:t>    </a:t>
            </a:r>
            <a:r>
              <a:rPr lang="en-US" sz="8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rxdata</a:t>
            </a:r>
            <a:r>
              <a:rPr lang="en-US" sz="800" dirty="0">
                <a:latin typeface="Andale Mono" panose="020B0509000000000004" pitchFamily="49" charset="0"/>
                <a:cs typeface="Courier New" panose="02070309020205020404" pitchFamily="49" charset="0"/>
              </a:rPr>
              <a:t>;         // (SPI offset 0x4C) Rx FIFO data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800" dirty="0">
                <a:latin typeface="Andale Mono" panose="020B0509000000000004" pitchFamily="49" charset="0"/>
                <a:cs typeface="Courier New" panose="02070309020205020404" pitchFamily="49" charset="0"/>
              </a:rPr>
              <a:t>    volatile </a:t>
            </a:r>
            <a:r>
              <a:rPr lang="en-US" sz="8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txmark_bits</a:t>
            </a:r>
            <a:r>
              <a:rPr lang="en-US" sz="800" dirty="0">
                <a:latin typeface="Andale Mono" panose="020B0509000000000004" pitchFamily="49" charset="0"/>
                <a:cs typeface="Courier New" panose="02070309020205020404" pitchFamily="49" charset="0"/>
              </a:rPr>
              <a:t>    </a:t>
            </a:r>
            <a:r>
              <a:rPr lang="en-US" sz="8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txmark</a:t>
            </a:r>
            <a:r>
              <a:rPr lang="en-US" sz="800" dirty="0">
                <a:latin typeface="Andale Mono" panose="020B0509000000000004" pitchFamily="49" charset="0"/>
                <a:cs typeface="Courier New" panose="02070309020205020404" pitchFamily="49" charset="0"/>
              </a:rPr>
              <a:t>;         // (SPI offset 0x50) Tx FIFO watermark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800" dirty="0">
                <a:latin typeface="Andale Mono" panose="020B0509000000000004" pitchFamily="49" charset="0"/>
                <a:cs typeface="Courier New" panose="02070309020205020404" pitchFamily="49" charset="0"/>
              </a:rPr>
              <a:t>    volatile </a:t>
            </a:r>
            <a:r>
              <a:rPr lang="en-US" sz="8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rxmark_bits</a:t>
            </a:r>
            <a:r>
              <a:rPr lang="en-US" sz="800" dirty="0">
                <a:latin typeface="Andale Mono" panose="020B0509000000000004" pitchFamily="49" charset="0"/>
                <a:cs typeface="Courier New" panose="02070309020205020404" pitchFamily="49" charset="0"/>
              </a:rPr>
              <a:t>    </a:t>
            </a:r>
            <a:r>
              <a:rPr lang="en-US" sz="8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rxmark</a:t>
            </a:r>
            <a:r>
              <a:rPr lang="en-US" sz="800" dirty="0">
                <a:latin typeface="Andale Mono" panose="020B0509000000000004" pitchFamily="49" charset="0"/>
                <a:cs typeface="Courier New" panose="02070309020205020404" pitchFamily="49" charset="0"/>
              </a:rPr>
              <a:t>;         // (SPI offset 0x54) Rx FIFO watermark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800" dirty="0">
                <a:latin typeface="Andale Mono" panose="020B0509000000000004" pitchFamily="49" charset="0"/>
                <a:cs typeface="Courier New" panose="02070309020205020404" pitchFamily="49" charset="0"/>
              </a:rPr>
              <a:t>    volatile uint32_t       Reserved5[2];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800" dirty="0">
                <a:latin typeface="Andale Mono" panose="020B0509000000000004" pitchFamily="49" charset="0"/>
                <a:cs typeface="Courier New" panose="02070309020205020404" pitchFamily="49" charset="0"/>
              </a:rPr>
              <a:t>    volatile </a:t>
            </a:r>
            <a:r>
              <a:rPr lang="en-US" sz="8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fctrl_bits</a:t>
            </a:r>
            <a:r>
              <a:rPr lang="en-US" sz="800" dirty="0">
                <a:latin typeface="Andale Mono" panose="020B0509000000000004" pitchFamily="49" charset="0"/>
                <a:cs typeface="Courier New" panose="02070309020205020404" pitchFamily="49" charset="0"/>
              </a:rPr>
              <a:t>     </a:t>
            </a:r>
            <a:r>
              <a:rPr lang="en-US" sz="8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fctrl</a:t>
            </a:r>
            <a:r>
              <a:rPr lang="en-US" sz="800" dirty="0">
                <a:latin typeface="Andale Mono" panose="020B0509000000000004" pitchFamily="49" charset="0"/>
                <a:cs typeface="Courier New" panose="02070309020205020404" pitchFamily="49" charset="0"/>
              </a:rPr>
              <a:t>;          // (SPI offset 0x60) SPI flash control*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800" dirty="0">
                <a:latin typeface="Andale Mono" panose="020B0509000000000004" pitchFamily="49" charset="0"/>
                <a:cs typeface="Courier New" panose="02070309020205020404" pitchFamily="49" charset="0"/>
              </a:rPr>
              <a:t>    volatile </a:t>
            </a:r>
            <a:r>
              <a:rPr lang="en-US" sz="8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ffmt_bits</a:t>
            </a:r>
            <a:r>
              <a:rPr lang="en-US" sz="800" dirty="0">
                <a:latin typeface="Andale Mono" panose="020B0509000000000004" pitchFamily="49" charset="0"/>
                <a:cs typeface="Courier New" panose="02070309020205020404" pitchFamily="49" charset="0"/>
              </a:rPr>
              <a:t>      </a:t>
            </a:r>
            <a:r>
              <a:rPr lang="en-US" sz="8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ffmt</a:t>
            </a:r>
            <a:r>
              <a:rPr lang="en-US" sz="800" dirty="0">
                <a:latin typeface="Andale Mono" panose="020B0509000000000004" pitchFamily="49" charset="0"/>
                <a:cs typeface="Courier New" panose="02070309020205020404" pitchFamily="49" charset="0"/>
              </a:rPr>
              <a:t>;           // (SPI offset 0x64) SPI flash </a:t>
            </a:r>
            <a:r>
              <a:rPr lang="en-US" sz="8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instr</a:t>
            </a:r>
            <a:r>
              <a:rPr lang="en-US" sz="800" dirty="0">
                <a:latin typeface="Andale Mono" panose="020B0509000000000004" pitchFamily="49" charset="0"/>
                <a:cs typeface="Courier New" panose="02070309020205020404" pitchFamily="49" charset="0"/>
              </a:rPr>
              <a:t> format*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800" dirty="0">
                <a:latin typeface="Andale Mono" panose="020B0509000000000004" pitchFamily="49" charset="0"/>
                <a:cs typeface="Courier New" panose="02070309020205020404" pitchFamily="49" charset="0"/>
              </a:rPr>
              <a:t>    volatile uint32_t       Reserved6[2];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800" dirty="0">
                <a:latin typeface="Andale Mono" panose="020B0509000000000004" pitchFamily="49" charset="0"/>
                <a:cs typeface="Courier New" panose="02070309020205020404" pitchFamily="49" charset="0"/>
              </a:rPr>
              <a:t>    volatile </a:t>
            </a:r>
            <a:r>
              <a:rPr lang="en-US" sz="8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ie_bits</a:t>
            </a:r>
            <a:r>
              <a:rPr lang="en-US" sz="800" dirty="0">
                <a:latin typeface="Andale Mono" panose="020B0509000000000004" pitchFamily="49" charset="0"/>
                <a:cs typeface="Courier New" panose="02070309020205020404" pitchFamily="49" charset="0"/>
              </a:rPr>
              <a:t>        </a:t>
            </a:r>
            <a:r>
              <a:rPr lang="en-US" sz="8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ie</a:t>
            </a:r>
            <a:r>
              <a:rPr lang="en-US" sz="800" dirty="0">
                <a:latin typeface="Andale Mono" panose="020B0509000000000004" pitchFamily="49" charset="0"/>
                <a:cs typeface="Courier New" panose="02070309020205020404" pitchFamily="49" charset="0"/>
              </a:rPr>
              <a:t>;             // (SPI offset 0x70) SPI interrupt enable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US" sz="800" dirty="0">
                <a:latin typeface="Andale Mono" panose="020B0509000000000004" pitchFamily="49" charset="0"/>
                <a:cs typeface="Courier New" panose="02070309020205020404" pitchFamily="49" charset="0"/>
              </a:rPr>
              <a:t>    volatile </a:t>
            </a:r>
            <a:r>
              <a:rPr lang="en-US" sz="8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ip_bits</a:t>
            </a:r>
            <a:r>
              <a:rPr lang="en-US" sz="800" dirty="0">
                <a:latin typeface="Andale Mono" panose="020B0509000000000004" pitchFamily="49" charset="0"/>
                <a:cs typeface="Courier New" panose="02070309020205020404" pitchFamily="49" charset="0"/>
              </a:rPr>
              <a:t>        </a:t>
            </a:r>
            <a:r>
              <a:rPr lang="en-US" sz="8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ip</a:t>
            </a:r>
            <a:r>
              <a:rPr lang="en-US" sz="800" dirty="0">
                <a:latin typeface="Andale Mono" panose="020B0509000000000004" pitchFamily="49" charset="0"/>
                <a:cs typeface="Courier New" panose="02070309020205020404" pitchFamily="49" charset="0"/>
              </a:rPr>
              <a:t>;             // (SPI offset 0x74) SPI interrupt pending</a:t>
            </a:r>
          </a:p>
          <a:p>
            <a:pPr marL="0" indent="0">
              <a:buNone/>
            </a:pPr>
            <a:r>
              <a:rPr lang="en-US" sz="800" dirty="0">
                <a:latin typeface="Andale Mono" panose="020B0509000000000004" pitchFamily="49" charset="0"/>
                <a:cs typeface="Courier New" panose="02070309020205020404" pitchFamily="49" charset="0"/>
              </a:rPr>
              <a:t>    // Registers marked * are only present on controllers with the direct-map flash </a:t>
            </a:r>
            <a:r>
              <a:rPr lang="en-US" sz="800" dirty="0" err="1">
                <a:latin typeface="Andale Mono" panose="020B0509000000000004" pitchFamily="49" charset="0"/>
                <a:cs typeface="Courier New" panose="02070309020205020404" pitchFamily="49" charset="0"/>
              </a:rPr>
              <a:t>ifc</a:t>
            </a:r>
            <a:r>
              <a:rPr lang="en-US" sz="800" dirty="0">
                <a:latin typeface="Andale Mono" panose="020B0509000000000004" pitchFamily="49" charset="0"/>
                <a:cs typeface="Courier New" panose="02070309020205020404" pitchFamily="49" charset="0"/>
              </a:rPr>
              <a:t>.</a:t>
            </a:r>
          </a:p>
          <a:p>
            <a:pPr marL="0" indent="0">
              <a:buNone/>
            </a:pPr>
            <a:endParaRPr lang="en-US" sz="800" dirty="0">
              <a:latin typeface="Andale Mono" panose="020B05090000000000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800" dirty="0">
                <a:latin typeface="Andale Mono" panose="020B0509000000000004" pitchFamily="49" charset="0"/>
                <a:cs typeface="Courier New" panose="02070309020205020404" pitchFamily="49" charset="0"/>
              </a:rPr>
              <a:t>} SPI;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39FCC18-97CE-4494-956B-E266D9343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62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475CA5-E323-0F43-91CE-D230775787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2200" y="1143000"/>
            <a:ext cx="2606843" cy="4572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0EB246A-A6C7-AB40-855C-E0FC502F3DB0}"/>
              </a:ext>
            </a:extLst>
          </p:cNvPr>
          <p:cNvSpPr txBox="1"/>
          <p:nvPr/>
        </p:nvSpPr>
        <p:spPr>
          <a:xfrm>
            <a:off x="7026442" y="5728900"/>
            <a:ext cx="175260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From FE310 Manual</a:t>
            </a:r>
          </a:p>
        </p:txBody>
      </p:sp>
    </p:spTree>
    <p:extLst>
      <p:ext uri="{BB962C8B-B14F-4D97-AF65-F5344CB8AC3E}">
        <p14:creationId xmlns:p14="http://schemas.microsoft.com/office/powerpoint/2010/main" val="268853520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err="1">
                <a:solidFill>
                  <a:schemeClr val="bg1"/>
                </a:solidFill>
                <a:latin typeface="+mj-lt"/>
              </a:rPr>
              <a:t>EasyREDVIO</a:t>
            </a:r>
            <a:r>
              <a:rPr lang="en-US" sz="4400" dirty="0">
                <a:solidFill>
                  <a:schemeClr val="bg1"/>
                </a:solidFill>
                <a:latin typeface="+mj-lt"/>
              </a:rPr>
              <a:t> SPI Library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362712" y="990600"/>
            <a:ext cx="8628888" cy="5029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300" dirty="0">
                <a:latin typeface="Andale Mono" panose="020B0509000000000004" pitchFamily="49" charset="0"/>
                <a:cs typeface="Courier New" panose="02070309020205020404" pitchFamily="49" charset="0"/>
              </a:rPr>
              <a:t>///////////////////////////////////////////////////////////////////////////////</a:t>
            </a:r>
          </a:p>
          <a:p>
            <a:pPr marL="0" indent="0">
              <a:buNone/>
            </a:pPr>
            <a:r>
              <a:rPr lang="en-US" sz="1300" dirty="0">
                <a:latin typeface="Andale Mono" panose="020B0509000000000004" pitchFamily="49" charset="0"/>
                <a:cs typeface="Courier New" panose="02070309020205020404" pitchFamily="49" charset="0"/>
              </a:rPr>
              <a:t>// SPI</a:t>
            </a:r>
          </a:p>
          <a:p>
            <a:pPr marL="0" indent="0">
              <a:buNone/>
            </a:pPr>
            <a:r>
              <a:rPr lang="en-US" sz="1300" dirty="0">
                <a:latin typeface="Andale Mono" panose="020B0509000000000004" pitchFamily="49" charset="0"/>
                <a:cs typeface="Courier New" panose="02070309020205020404" pitchFamily="49" charset="0"/>
              </a:rPr>
              <a:t>///////////////////////////////////////////////////////////////////////////////</a:t>
            </a:r>
          </a:p>
          <a:p>
            <a:pPr marL="0" indent="0">
              <a:buNone/>
            </a:pPr>
            <a:endParaRPr lang="en-US" sz="1300" dirty="0">
              <a:latin typeface="Andale Mono" panose="020B05090000000000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300" dirty="0">
                <a:latin typeface="Andale Mono" panose="020B0509000000000004" pitchFamily="49" charset="0"/>
                <a:cs typeface="Courier New" panose="02070309020205020404" pitchFamily="49" charset="0"/>
              </a:rPr>
              <a:t>#define QSPI0_BASE  (0x10014000U)   // QSPI0 memory-mapped base address</a:t>
            </a:r>
          </a:p>
          <a:p>
            <a:pPr marL="0" indent="0">
              <a:buNone/>
            </a:pPr>
            <a:r>
              <a:rPr lang="en-US" sz="1300" dirty="0">
                <a:latin typeface="Andale Mono" panose="020B0509000000000004" pitchFamily="49" charset="0"/>
                <a:cs typeface="Courier New" panose="02070309020205020404" pitchFamily="49" charset="0"/>
              </a:rPr>
              <a:t>#define SPI1_BASE   (0x10024000U)   // SPI1 memory-mapped base address</a:t>
            </a:r>
          </a:p>
          <a:p>
            <a:pPr marL="0" indent="0">
              <a:buNone/>
            </a:pPr>
            <a:r>
              <a:rPr lang="en-US" sz="1300" dirty="0">
                <a:latin typeface="Andale Mono" panose="020B0509000000000004" pitchFamily="49" charset="0"/>
                <a:cs typeface="Courier New" panose="02070309020205020404" pitchFamily="49" charset="0"/>
              </a:rPr>
              <a:t>#define SPI2_BASE   (0x10034000U)   // SPI2 memory-mapped base address</a:t>
            </a:r>
          </a:p>
          <a:p>
            <a:pPr marL="0" indent="0">
              <a:buNone/>
            </a:pPr>
            <a:endParaRPr lang="en-US" sz="1300" dirty="0">
              <a:latin typeface="Andale Mono" panose="020B05090000000000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300" dirty="0">
                <a:latin typeface="Andale Mono" panose="020B0509000000000004" pitchFamily="49" charset="0"/>
                <a:cs typeface="Courier New" panose="02070309020205020404" pitchFamily="49" charset="0"/>
              </a:rPr>
              <a:t>// Set up pointer to SPI structures at the base addresses</a:t>
            </a:r>
          </a:p>
          <a:p>
            <a:pPr marL="0" indent="0">
              <a:buNone/>
            </a:pPr>
            <a:r>
              <a:rPr lang="en-US" sz="1300" dirty="0">
                <a:latin typeface="Andale Mono" panose="020B0509000000000004" pitchFamily="49" charset="0"/>
                <a:cs typeface="Courier New" panose="02070309020205020404" pitchFamily="49" charset="0"/>
              </a:rPr>
              <a:t>#define QSPI0 ((SPI*) QSPI0_BASE)</a:t>
            </a:r>
          </a:p>
          <a:p>
            <a:pPr marL="0" indent="0">
              <a:buNone/>
            </a:pPr>
            <a:r>
              <a:rPr lang="en-US" sz="1300" dirty="0">
                <a:latin typeface="Andale Mono" panose="020B0509000000000004" pitchFamily="49" charset="0"/>
                <a:cs typeface="Courier New" panose="02070309020205020404" pitchFamily="49" charset="0"/>
              </a:rPr>
              <a:t>#define SPI1  ((SPI*) SPI1_BASE)</a:t>
            </a:r>
          </a:p>
          <a:p>
            <a:pPr marL="0" indent="0">
              <a:buNone/>
            </a:pPr>
            <a:r>
              <a:rPr lang="en-US" sz="1300" dirty="0">
                <a:latin typeface="Andale Mono" panose="020B0509000000000004" pitchFamily="49" charset="0"/>
                <a:cs typeface="Courier New" panose="02070309020205020404" pitchFamily="49" charset="0"/>
              </a:rPr>
              <a:t>#define SPI2  ((SPI*) SPI2_BASE)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39FCC18-97CE-4494-956B-E266D9343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63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2750075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err="1">
                <a:solidFill>
                  <a:schemeClr val="bg1"/>
                </a:solidFill>
                <a:latin typeface="+mj-lt"/>
              </a:rPr>
              <a:t>EasyREDVIO</a:t>
            </a:r>
            <a:r>
              <a:rPr lang="en-US" sz="4400" dirty="0">
                <a:solidFill>
                  <a:schemeClr val="bg1"/>
                </a:solidFill>
                <a:latin typeface="+mj-lt"/>
              </a:rPr>
              <a:t> SPI Library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38912" y="1066800"/>
            <a:ext cx="8534399" cy="5029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>
                <a:latin typeface="Andale Mono" panose="020B0509000000000004" pitchFamily="49" charset="0"/>
              </a:rPr>
              <a:t>void </a:t>
            </a:r>
            <a:r>
              <a:rPr lang="en-US" sz="2000" dirty="0" err="1">
                <a:latin typeface="Andale Mono" panose="020B0509000000000004" pitchFamily="49" charset="0"/>
              </a:rPr>
              <a:t>spiInit</a:t>
            </a:r>
            <a:r>
              <a:rPr lang="en-US" sz="2000" dirty="0">
                <a:latin typeface="Andale Mono" panose="020B0509000000000004" pitchFamily="49" charset="0"/>
              </a:rPr>
              <a:t>(uint32_t </a:t>
            </a:r>
            <a:r>
              <a:rPr lang="en-US" sz="2000" dirty="0" err="1">
                <a:latin typeface="Andale Mono" panose="020B0509000000000004" pitchFamily="49" charset="0"/>
              </a:rPr>
              <a:t>clkdivide</a:t>
            </a:r>
            <a:r>
              <a:rPr lang="en-US" sz="2000" dirty="0">
                <a:latin typeface="Andale Mono" panose="020B0509000000000004" pitchFamily="49" charset="0"/>
              </a:rPr>
              <a:t>, uint32_t </a:t>
            </a:r>
            <a:r>
              <a:rPr lang="en-US" sz="2000" dirty="0" err="1">
                <a:latin typeface="Andale Mono" panose="020B0509000000000004" pitchFamily="49" charset="0"/>
              </a:rPr>
              <a:t>cpol</a:t>
            </a:r>
            <a:r>
              <a:rPr lang="en-US" sz="2000" dirty="0">
                <a:latin typeface="Andale Mono" panose="020B0509000000000004" pitchFamily="49" charset="0"/>
              </a:rPr>
              <a:t>, </a:t>
            </a:r>
          </a:p>
          <a:p>
            <a:pPr marL="0" indent="0">
              <a:buNone/>
            </a:pPr>
            <a:r>
              <a:rPr lang="en-US" sz="2000" dirty="0">
                <a:latin typeface="Andale Mono" panose="020B0509000000000004" pitchFamily="49" charset="0"/>
              </a:rPr>
              <a:t>             uint32_t </a:t>
            </a:r>
            <a:r>
              <a:rPr lang="en-US" sz="2000" dirty="0" err="1">
                <a:latin typeface="Andale Mono" panose="020B0509000000000004" pitchFamily="49" charset="0"/>
              </a:rPr>
              <a:t>cpha</a:t>
            </a:r>
            <a:r>
              <a:rPr lang="en-US" sz="2000" dirty="0">
                <a:latin typeface="Andale Mono" panose="020B050900000000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sz="2000" dirty="0">
                <a:latin typeface="Andale Mono" panose="020B0509000000000004" pitchFamily="49" charset="0"/>
              </a:rPr>
              <a:t>    </a:t>
            </a:r>
            <a:r>
              <a:rPr lang="en-US" sz="2000" dirty="0" err="1">
                <a:latin typeface="Andale Mono" panose="020B0509000000000004" pitchFamily="49" charset="0"/>
              </a:rPr>
              <a:t>pinMode</a:t>
            </a:r>
            <a:r>
              <a:rPr lang="en-US" sz="2000" dirty="0">
                <a:latin typeface="Andale Mono" panose="020B0509000000000004" pitchFamily="49" charset="0"/>
              </a:rPr>
              <a:t>(2, GPIO_IOF0); // CS0 </a:t>
            </a:r>
          </a:p>
          <a:p>
            <a:pPr marL="0" indent="0">
              <a:buNone/>
            </a:pPr>
            <a:r>
              <a:rPr lang="en-US" sz="2000" dirty="0">
                <a:latin typeface="Andale Mono" panose="020B0509000000000004" pitchFamily="49" charset="0"/>
              </a:rPr>
              <a:t>    </a:t>
            </a:r>
            <a:r>
              <a:rPr lang="en-US" sz="2000" dirty="0" err="1">
                <a:latin typeface="Andale Mono" panose="020B0509000000000004" pitchFamily="49" charset="0"/>
              </a:rPr>
              <a:t>pinMode</a:t>
            </a:r>
            <a:r>
              <a:rPr lang="en-US" sz="2000" dirty="0">
                <a:latin typeface="Andale Mono" panose="020B0509000000000004" pitchFamily="49" charset="0"/>
              </a:rPr>
              <a:t>(3, GPIO_IOF0); // MOSI</a:t>
            </a:r>
          </a:p>
          <a:p>
            <a:pPr marL="0" indent="0">
              <a:buNone/>
            </a:pPr>
            <a:r>
              <a:rPr lang="en-US" sz="2000" dirty="0">
                <a:latin typeface="Andale Mono" panose="020B0509000000000004" pitchFamily="49" charset="0"/>
              </a:rPr>
              <a:t>    </a:t>
            </a:r>
            <a:r>
              <a:rPr lang="en-US" sz="2000" dirty="0" err="1">
                <a:latin typeface="Andale Mono" panose="020B0509000000000004" pitchFamily="49" charset="0"/>
              </a:rPr>
              <a:t>pinMode</a:t>
            </a:r>
            <a:r>
              <a:rPr lang="en-US" sz="2000" dirty="0">
                <a:latin typeface="Andale Mono" panose="020B0509000000000004" pitchFamily="49" charset="0"/>
              </a:rPr>
              <a:t>(4, GPIO_IOF0); // MISO</a:t>
            </a:r>
          </a:p>
          <a:p>
            <a:pPr marL="0" indent="0">
              <a:buNone/>
            </a:pPr>
            <a:r>
              <a:rPr lang="en-US" sz="2000" dirty="0">
                <a:latin typeface="Andale Mono" panose="020B0509000000000004" pitchFamily="49" charset="0"/>
              </a:rPr>
              <a:t>    </a:t>
            </a:r>
            <a:r>
              <a:rPr lang="en-US" sz="2000" dirty="0" err="1">
                <a:latin typeface="Andale Mono" panose="020B0509000000000004" pitchFamily="49" charset="0"/>
              </a:rPr>
              <a:t>pinMode</a:t>
            </a:r>
            <a:r>
              <a:rPr lang="en-US" sz="2000" dirty="0">
                <a:latin typeface="Andale Mono" panose="020B0509000000000004" pitchFamily="49" charset="0"/>
              </a:rPr>
              <a:t>(5, GPIO_IOF0); // SCK</a:t>
            </a:r>
          </a:p>
          <a:p>
            <a:pPr marL="0" indent="0">
              <a:buNone/>
            </a:pPr>
            <a:r>
              <a:rPr lang="en-US" sz="2000" dirty="0">
                <a:latin typeface="Andale Mono" panose="020B0509000000000004" pitchFamily="49" charset="0"/>
              </a:rPr>
              <a:t> </a:t>
            </a:r>
          </a:p>
          <a:p>
            <a:pPr marL="0" indent="0">
              <a:buNone/>
            </a:pPr>
            <a:r>
              <a:rPr lang="en-US" sz="2000" dirty="0">
                <a:latin typeface="Andale Mono" panose="020B0509000000000004" pitchFamily="49" charset="0"/>
              </a:rPr>
              <a:t>    SPI1-&gt;</a:t>
            </a:r>
            <a:r>
              <a:rPr lang="en-US" sz="2000" dirty="0" err="1">
                <a:latin typeface="Andale Mono" panose="020B0509000000000004" pitchFamily="49" charset="0"/>
              </a:rPr>
              <a:t>sckdiv.div</a:t>
            </a:r>
            <a:r>
              <a:rPr lang="en-US" sz="2000" dirty="0">
                <a:latin typeface="Andale Mono" panose="020B0509000000000004" pitchFamily="49" charset="0"/>
              </a:rPr>
              <a:t> = </a:t>
            </a:r>
            <a:r>
              <a:rPr lang="en-US" sz="2000" dirty="0" err="1">
                <a:latin typeface="Andale Mono" panose="020B0509000000000004" pitchFamily="49" charset="0"/>
              </a:rPr>
              <a:t>clkdivide</a:t>
            </a:r>
            <a:r>
              <a:rPr lang="en-US" sz="2000" dirty="0">
                <a:latin typeface="Andale Mono" panose="020B0509000000000004" pitchFamily="49" charset="0"/>
              </a:rPr>
              <a:t>; // Set clock divide</a:t>
            </a:r>
          </a:p>
          <a:p>
            <a:pPr marL="0" indent="0">
              <a:buNone/>
            </a:pPr>
            <a:r>
              <a:rPr lang="en-US" sz="2000" dirty="0">
                <a:latin typeface="Andale Mono" panose="020B0509000000000004" pitchFamily="49" charset="0"/>
              </a:rPr>
              <a:t>    SPI1-&gt;</a:t>
            </a:r>
            <a:r>
              <a:rPr lang="en-US" sz="2000" dirty="0" err="1">
                <a:latin typeface="Andale Mono" panose="020B0509000000000004" pitchFamily="49" charset="0"/>
              </a:rPr>
              <a:t>sckmode.pol</a:t>
            </a:r>
            <a:r>
              <a:rPr lang="en-US" sz="2000" dirty="0">
                <a:latin typeface="Andale Mono" panose="020B0509000000000004" pitchFamily="49" charset="0"/>
              </a:rPr>
              <a:t> = </a:t>
            </a:r>
            <a:r>
              <a:rPr lang="en-US" sz="2000" dirty="0" err="1">
                <a:latin typeface="Andale Mono" panose="020B0509000000000004" pitchFamily="49" charset="0"/>
              </a:rPr>
              <a:t>cpol</a:t>
            </a:r>
            <a:r>
              <a:rPr lang="en-US" sz="2000" dirty="0">
                <a:latin typeface="Andale Mono" panose="020B0509000000000004" pitchFamily="49" charset="0"/>
              </a:rPr>
              <a:t>;     // Set polarity</a:t>
            </a:r>
          </a:p>
          <a:p>
            <a:pPr marL="0" indent="0">
              <a:buNone/>
            </a:pPr>
            <a:r>
              <a:rPr lang="en-US" sz="2000" dirty="0">
                <a:latin typeface="Andale Mono" panose="020B0509000000000004" pitchFamily="49" charset="0"/>
              </a:rPr>
              <a:t>    SPI1-&gt;</a:t>
            </a:r>
            <a:r>
              <a:rPr lang="en-US" sz="2000" dirty="0" err="1">
                <a:latin typeface="Andale Mono" panose="020B0509000000000004" pitchFamily="49" charset="0"/>
              </a:rPr>
              <a:t>sckmode.pha</a:t>
            </a:r>
            <a:r>
              <a:rPr lang="en-US" sz="2000" dirty="0">
                <a:latin typeface="Andale Mono" panose="020B0509000000000004" pitchFamily="49" charset="0"/>
              </a:rPr>
              <a:t> = </a:t>
            </a:r>
            <a:r>
              <a:rPr lang="en-US" sz="2000" dirty="0" err="1">
                <a:latin typeface="Andale Mono" panose="020B0509000000000004" pitchFamily="49" charset="0"/>
              </a:rPr>
              <a:t>cpha</a:t>
            </a:r>
            <a:r>
              <a:rPr lang="en-US" sz="2000" dirty="0">
                <a:latin typeface="Andale Mono" panose="020B0509000000000004" pitchFamily="49" charset="0"/>
              </a:rPr>
              <a:t>;     // Set phase</a:t>
            </a:r>
          </a:p>
          <a:p>
            <a:pPr marL="0" indent="0">
              <a:buNone/>
            </a:pPr>
            <a:r>
              <a:rPr lang="en-US" sz="2000" dirty="0">
                <a:latin typeface="Andale Mono" panose="020B0509000000000004" pitchFamily="49" charset="0"/>
              </a:rPr>
              <a:t>}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39FCC18-97CE-4494-956B-E266D9343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64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664913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err="1">
                <a:solidFill>
                  <a:schemeClr val="bg1"/>
                </a:solidFill>
                <a:latin typeface="+mj-lt"/>
              </a:rPr>
              <a:t>EasyREDVIO</a:t>
            </a:r>
            <a:r>
              <a:rPr lang="en-US" sz="4400" dirty="0">
                <a:solidFill>
                  <a:schemeClr val="bg1"/>
                </a:solidFill>
                <a:latin typeface="+mj-lt"/>
              </a:rPr>
              <a:t> SPI Library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0" y="1066800"/>
            <a:ext cx="8516111" cy="5029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>
                <a:latin typeface="Andale Mono" panose="020B0509000000000004" pitchFamily="49" charset="0"/>
              </a:rPr>
              <a:t>uint8_t </a:t>
            </a:r>
            <a:r>
              <a:rPr lang="en-US" sz="1800" dirty="0" err="1">
                <a:latin typeface="Andale Mono" panose="020B0509000000000004" pitchFamily="49" charset="0"/>
              </a:rPr>
              <a:t>spiSendReceive</a:t>
            </a:r>
            <a:r>
              <a:rPr lang="en-US" sz="1800" dirty="0">
                <a:latin typeface="Andale Mono" panose="020B0509000000000004" pitchFamily="49" charset="0"/>
              </a:rPr>
              <a:t>(uint8_t send) {</a:t>
            </a:r>
          </a:p>
          <a:p>
            <a:pPr marL="0" indent="0">
              <a:buNone/>
            </a:pPr>
            <a:r>
              <a:rPr lang="en-US" sz="1800" dirty="0">
                <a:latin typeface="Andale Mono" panose="020B0509000000000004" pitchFamily="49" charset="0"/>
              </a:rPr>
              <a:t>  // Wait until transmit FIFO is ready for new data</a:t>
            </a:r>
          </a:p>
          <a:p>
            <a:pPr marL="0" indent="0">
              <a:buNone/>
            </a:pPr>
            <a:r>
              <a:rPr lang="en-US" sz="1800" dirty="0">
                <a:latin typeface="Andale Mono" panose="020B0509000000000004" pitchFamily="49" charset="0"/>
              </a:rPr>
              <a:t>  while(SPI1-&gt;</a:t>
            </a:r>
            <a:r>
              <a:rPr lang="en-US" sz="1800" dirty="0" err="1">
                <a:latin typeface="Andale Mono" panose="020B0509000000000004" pitchFamily="49" charset="0"/>
              </a:rPr>
              <a:t>txdata.full</a:t>
            </a:r>
            <a:r>
              <a:rPr lang="en-US" sz="1800" dirty="0">
                <a:latin typeface="Andale Mono" panose="020B0509000000000004" pitchFamily="49" charset="0"/>
              </a:rPr>
              <a:t>); </a:t>
            </a:r>
          </a:p>
          <a:p>
            <a:pPr marL="0" indent="0">
              <a:buNone/>
            </a:pPr>
            <a:r>
              <a:rPr lang="en-US" sz="800" dirty="0">
                <a:latin typeface="Andale Mono" panose="020B0509000000000004" pitchFamily="49" charset="0"/>
              </a:rPr>
              <a:t>	</a:t>
            </a:r>
          </a:p>
          <a:p>
            <a:pPr marL="0" indent="0">
              <a:buNone/>
            </a:pPr>
            <a:r>
              <a:rPr lang="en-US" sz="1800" dirty="0">
                <a:latin typeface="Andale Mono" panose="020B0509000000000004" pitchFamily="49" charset="0"/>
              </a:rPr>
              <a:t>  // Transmit the character over SPI</a:t>
            </a:r>
          </a:p>
          <a:p>
            <a:pPr marL="0" indent="0">
              <a:buNone/>
            </a:pPr>
            <a:r>
              <a:rPr lang="en-US" sz="1800" dirty="0">
                <a:latin typeface="Andale Mono" panose="020B0509000000000004" pitchFamily="49" charset="0"/>
              </a:rPr>
              <a:t>  SPI1-&gt;</a:t>
            </a:r>
            <a:r>
              <a:rPr lang="en-US" sz="1800" dirty="0" err="1">
                <a:latin typeface="Andale Mono" panose="020B0509000000000004" pitchFamily="49" charset="0"/>
              </a:rPr>
              <a:t>txdata.data</a:t>
            </a:r>
            <a:r>
              <a:rPr lang="en-US" sz="1800" dirty="0">
                <a:latin typeface="Andale Mono" panose="020B0509000000000004" pitchFamily="49" charset="0"/>
              </a:rPr>
              <a:t> = send; </a:t>
            </a:r>
          </a:p>
          <a:p>
            <a:pPr marL="0" indent="0">
              <a:buNone/>
            </a:pPr>
            <a:endParaRPr lang="en-US" sz="800" dirty="0">
              <a:latin typeface="Andale Mono" panose="020B0509000000000004" pitchFamily="49" charset="0"/>
            </a:endParaRPr>
          </a:p>
          <a:p>
            <a:pPr marL="0" indent="0">
              <a:buNone/>
            </a:pPr>
            <a:r>
              <a:rPr lang="en-US" sz="1800" dirty="0">
                <a:latin typeface="Andale Mono" panose="020B0509000000000004" pitchFamily="49" charset="0"/>
              </a:rPr>
              <a:t>  </a:t>
            </a:r>
            <a:r>
              <a:rPr lang="en-US" sz="1800" dirty="0" err="1">
                <a:latin typeface="Andale Mono" panose="020B0509000000000004" pitchFamily="49" charset="0"/>
              </a:rPr>
              <a:t>rxdata_bits</a:t>
            </a:r>
            <a:r>
              <a:rPr lang="en-US" sz="1800" dirty="0">
                <a:latin typeface="Andale Mono" panose="020B0509000000000004" pitchFamily="49" charset="0"/>
              </a:rPr>
              <a:t> </a:t>
            </a:r>
            <a:r>
              <a:rPr lang="en-US" sz="1800" dirty="0" err="1">
                <a:latin typeface="Andale Mono" panose="020B0509000000000004" pitchFamily="49" charset="0"/>
              </a:rPr>
              <a:t>rxdata</a:t>
            </a:r>
            <a:r>
              <a:rPr lang="en-US" sz="1800" dirty="0">
                <a:latin typeface="Andale Mono" panose="020B050900000000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latin typeface="Andale Mono" panose="020B0509000000000004" pitchFamily="49" charset="0"/>
              </a:rPr>
              <a:t>  while (1) {</a:t>
            </a:r>
          </a:p>
          <a:p>
            <a:pPr marL="0" indent="0">
              <a:buNone/>
            </a:pPr>
            <a:r>
              <a:rPr lang="en-US" sz="1800" dirty="0">
                <a:latin typeface="Andale Mono" panose="020B0509000000000004" pitchFamily="49" charset="0"/>
              </a:rPr>
              <a:t>    // Read the </a:t>
            </a:r>
            <a:r>
              <a:rPr lang="en-US" sz="1800" dirty="0" err="1">
                <a:latin typeface="Andale Mono" panose="020B0509000000000004" pitchFamily="49" charset="0"/>
              </a:rPr>
              <a:t>rxdata</a:t>
            </a:r>
            <a:r>
              <a:rPr lang="en-US" sz="1800" dirty="0">
                <a:latin typeface="Andale Mono" panose="020B0509000000000004" pitchFamily="49" charset="0"/>
              </a:rPr>
              <a:t> register EXACTLY once</a:t>
            </a:r>
          </a:p>
          <a:p>
            <a:pPr marL="0" indent="0">
              <a:buNone/>
            </a:pPr>
            <a:r>
              <a:rPr lang="en-US" sz="1800" dirty="0">
                <a:latin typeface="Andale Mono" panose="020B0509000000000004" pitchFamily="49" charset="0"/>
              </a:rPr>
              <a:t>    </a:t>
            </a:r>
            <a:r>
              <a:rPr lang="en-US" sz="1800" dirty="0" err="1">
                <a:latin typeface="Andale Mono" panose="020B0509000000000004" pitchFamily="49" charset="0"/>
              </a:rPr>
              <a:t>rxdata</a:t>
            </a:r>
            <a:r>
              <a:rPr lang="en-US" sz="1800" dirty="0">
                <a:latin typeface="Andale Mono" panose="020B0509000000000004" pitchFamily="49" charset="0"/>
              </a:rPr>
              <a:t> = SPI1-&gt;</a:t>
            </a:r>
            <a:r>
              <a:rPr lang="en-US" sz="1800" dirty="0" err="1">
                <a:latin typeface="Andale Mono" panose="020B0509000000000004" pitchFamily="49" charset="0"/>
              </a:rPr>
              <a:t>rxdata</a:t>
            </a:r>
            <a:r>
              <a:rPr lang="en-US" sz="1800" dirty="0">
                <a:latin typeface="Andale Mono" panose="020B0509000000000004" pitchFamily="49" charset="0"/>
              </a:rPr>
              <a:t>; </a:t>
            </a:r>
          </a:p>
          <a:p>
            <a:pPr marL="0" indent="0">
              <a:buNone/>
            </a:pPr>
            <a:r>
              <a:rPr lang="en-US" sz="1800" dirty="0">
                <a:latin typeface="Andale Mono" panose="020B0509000000000004" pitchFamily="49" charset="0"/>
              </a:rPr>
              <a:t>    // If the empty bit was not set, return the data</a:t>
            </a:r>
          </a:p>
          <a:p>
            <a:pPr marL="0" indent="0">
              <a:buNone/>
            </a:pPr>
            <a:r>
              <a:rPr lang="en-US" sz="1800" dirty="0">
                <a:latin typeface="Andale Mono" panose="020B0509000000000004" pitchFamily="49" charset="0"/>
              </a:rPr>
              <a:t>    if (!</a:t>
            </a:r>
            <a:r>
              <a:rPr lang="en-US" sz="1800" dirty="0" err="1">
                <a:latin typeface="Andale Mono" panose="020B0509000000000004" pitchFamily="49" charset="0"/>
              </a:rPr>
              <a:t>rxdata.empty</a:t>
            </a:r>
            <a:r>
              <a:rPr lang="en-US" sz="1800" dirty="0">
                <a:latin typeface="Andale Mono" panose="020B0509000000000004" pitchFamily="49" charset="0"/>
              </a:rPr>
              <a:t>) { </a:t>
            </a:r>
          </a:p>
          <a:p>
            <a:pPr marL="0" indent="0">
              <a:buNone/>
            </a:pPr>
            <a:r>
              <a:rPr lang="en-US" sz="1800" dirty="0">
                <a:latin typeface="Andale Mono" panose="020B0509000000000004" pitchFamily="49" charset="0"/>
              </a:rPr>
              <a:t>      return (uint8_t)</a:t>
            </a:r>
            <a:r>
              <a:rPr lang="en-US" sz="1800" dirty="0" err="1">
                <a:latin typeface="Andale Mono" panose="020B0509000000000004" pitchFamily="49" charset="0"/>
              </a:rPr>
              <a:t>rxdata.data</a:t>
            </a:r>
            <a:r>
              <a:rPr lang="en-US" sz="1800" dirty="0">
                <a:latin typeface="Andale Mono" panose="020B0509000000000004" pitchFamily="49" charset="0"/>
              </a:rPr>
              <a:t>;</a:t>
            </a:r>
          </a:p>
          <a:p>
            <a:pPr marL="0" indent="0">
              <a:buNone/>
            </a:pPr>
            <a:r>
              <a:rPr lang="en-US" sz="1800" dirty="0">
                <a:latin typeface="Andale Mono" panose="020B05090000000000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sz="1800" dirty="0">
                <a:latin typeface="Andale Mono" panose="020B050900000000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1800" dirty="0">
                <a:latin typeface="Andale Mono" panose="020B0509000000000004" pitchFamily="49" charset="0"/>
              </a:rPr>
              <a:t>}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39FCC18-97CE-4494-956B-E266D9343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65</a:t>
            </a:fld>
            <a:r>
              <a:rPr lang="en-US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51964408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Generalized </a:t>
            </a:r>
            <a:r>
              <a:rPr lang="en-US" sz="4400" dirty="0" err="1">
                <a:solidFill>
                  <a:schemeClr val="bg1"/>
                </a:solidFill>
                <a:latin typeface="+mj-lt"/>
              </a:rPr>
              <a:t>pinMode</a:t>
            </a:r>
            <a:endParaRPr lang="en-US" sz="4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304800" y="838200"/>
            <a:ext cx="8592311" cy="5486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Andale Mono" panose="020B0509000000000004"/>
                <a:cs typeface="Courier New" panose="02070309020205020404" pitchFamily="49" charset="0"/>
              </a:rPr>
              <a:t>#define INPUT 0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Andale Mono" panose="020B0509000000000004"/>
                <a:cs typeface="Courier New" panose="02070309020205020404" pitchFamily="49" charset="0"/>
              </a:rPr>
              <a:t>#define OUTPUT 1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solidFill>
                  <a:srgbClr val="FF0000"/>
                </a:solidFill>
                <a:latin typeface="Andale Mono" panose="020B0509000000000004"/>
                <a:cs typeface="Courier New" panose="02070309020205020404" pitchFamily="49" charset="0"/>
              </a:rPr>
              <a:t>#define GPIO_IOF0 2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solidFill>
                  <a:srgbClr val="FF0000"/>
                </a:solidFill>
                <a:latin typeface="Andale Mono" panose="020B0509000000000004"/>
                <a:cs typeface="Courier New" panose="02070309020205020404" pitchFamily="49" charset="0"/>
              </a:rPr>
              <a:t>#define GPIO_IOF1 3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b="1" dirty="0">
                <a:latin typeface="Andale Mono" panose="020B0509000000000004"/>
                <a:cs typeface="Courier New" panose="02070309020205020404" pitchFamily="49" charset="0"/>
              </a:rPr>
              <a:t>void </a:t>
            </a:r>
            <a:r>
              <a:rPr lang="en-US" sz="1400" b="1" dirty="0" err="1">
                <a:latin typeface="Andale Mono" panose="020B0509000000000004"/>
                <a:cs typeface="Courier New" panose="02070309020205020404" pitchFamily="49" charset="0"/>
              </a:rPr>
              <a:t>pinMode</a:t>
            </a:r>
            <a:r>
              <a:rPr lang="en-US" sz="1400" b="1" dirty="0">
                <a:latin typeface="Andale Mono" panose="020B0509000000000004"/>
                <a:cs typeface="Courier New" panose="02070309020205020404" pitchFamily="49" charset="0"/>
              </a:rPr>
              <a:t>(</a:t>
            </a:r>
            <a:r>
              <a:rPr lang="en-US" sz="1400" b="1" dirty="0" err="1">
                <a:latin typeface="Andale Mono" panose="020B0509000000000004"/>
                <a:cs typeface="Courier New" panose="02070309020205020404" pitchFamily="49" charset="0"/>
              </a:rPr>
              <a:t>int</a:t>
            </a:r>
            <a:r>
              <a:rPr lang="en-US" sz="1400" b="1" dirty="0">
                <a:latin typeface="Andale Mono" panose="020B0509000000000004"/>
                <a:cs typeface="Courier New" panose="02070309020205020404" pitchFamily="49" charset="0"/>
              </a:rPr>
              <a:t> </a:t>
            </a:r>
            <a:r>
              <a:rPr lang="en-US" sz="1400" b="1" dirty="0" err="1">
                <a:latin typeface="Andale Mono" panose="020B0509000000000004"/>
                <a:cs typeface="Courier New" panose="02070309020205020404" pitchFamily="49" charset="0"/>
              </a:rPr>
              <a:t>gpio_pin</a:t>
            </a:r>
            <a:r>
              <a:rPr lang="en-US" sz="1400" b="1" dirty="0">
                <a:latin typeface="Andale Mono" panose="020B0509000000000004"/>
                <a:cs typeface="Courier New" panose="02070309020205020404" pitchFamily="49" charset="0"/>
              </a:rPr>
              <a:t>, </a:t>
            </a:r>
            <a:r>
              <a:rPr lang="en-US" sz="1400" b="1" dirty="0" err="1">
                <a:latin typeface="Andale Mono" panose="020B0509000000000004"/>
                <a:cs typeface="Courier New" panose="02070309020205020404" pitchFamily="49" charset="0"/>
              </a:rPr>
              <a:t>int</a:t>
            </a:r>
            <a:r>
              <a:rPr lang="en-US" sz="1400" b="1" dirty="0">
                <a:latin typeface="Andale Mono" panose="020B0509000000000004"/>
                <a:cs typeface="Courier New" panose="02070309020205020404" pitchFamily="49" charset="0"/>
              </a:rPr>
              <a:t> function)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Andale Mono" panose="020B0509000000000004"/>
                <a:cs typeface="Courier New" panose="02070309020205020404" pitchFamily="49" charset="0"/>
              </a:rPr>
              <a:t>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Andale Mono" panose="020B0509000000000004"/>
                <a:cs typeface="Courier New" panose="02070309020205020404" pitchFamily="49" charset="0"/>
              </a:rPr>
              <a:t>    switch(function)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Andale Mono" panose="020B0509000000000004"/>
                <a:cs typeface="Courier New" panose="02070309020205020404" pitchFamily="49" charset="0"/>
              </a:rPr>
              <a:t>        case INPUT: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Andale Mono" panose="020B0509000000000004"/>
                <a:cs typeface="Courier New" panose="02070309020205020404" pitchFamily="49" charset="0"/>
              </a:rPr>
              <a:t>            GPIO0-&gt;</a:t>
            </a:r>
            <a:r>
              <a:rPr lang="en-US" sz="1400" dirty="0" err="1">
                <a:latin typeface="Andale Mono" panose="020B0509000000000004"/>
                <a:cs typeface="Courier New" panose="02070309020205020404" pitchFamily="49" charset="0"/>
              </a:rPr>
              <a:t>input_en</a:t>
            </a:r>
            <a:r>
              <a:rPr lang="en-US" sz="1400" dirty="0">
                <a:latin typeface="Andale Mono" panose="020B0509000000000004"/>
                <a:cs typeface="Courier New" panose="02070309020205020404" pitchFamily="49" charset="0"/>
              </a:rPr>
              <a:t>     |= (1 &lt;&lt; </a:t>
            </a:r>
            <a:r>
              <a:rPr lang="en-US" sz="1400" dirty="0" err="1">
                <a:latin typeface="Andale Mono" panose="020B0509000000000004"/>
                <a:cs typeface="Courier New" panose="02070309020205020404" pitchFamily="49" charset="0"/>
              </a:rPr>
              <a:t>gpio_pin</a:t>
            </a:r>
            <a:r>
              <a:rPr lang="en-US" sz="1400" dirty="0">
                <a:latin typeface="Andale Mono" panose="020B0509000000000004"/>
                <a:cs typeface="Courier New" panose="02070309020205020404" pitchFamily="49" charset="0"/>
              </a:rPr>
              <a:t>);   // Sets a pin as an input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Andale Mono" panose="020B0509000000000004"/>
                <a:cs typeface="Courier New" panose="02070309020205020404" pitchFamily="49" charset="0"/>
              </a:rPr>
              <a:t>            GPIO0-&gt;</a:t>
            </a:r>
            <a:r>
              <a:rPr lang="en-US" sz="1400" dirty="0" err="1">
                <a:latin typeface="Andale Mono" panose="020B0509000000000004"/>
                <a:cs typeface="Courier New" panose="02070309020205020404" pitchFamily="49" charset="0"/>
              </a:rPr>
              <a:t>iof_en</a:t>
            </a:r>
            <a:r>
              <a:rPr lang="en-US" sz="1400" dirty="0">
                <a:latin typeface="Andale Mono" panose="020B0509000000000004"/>
                <a:cs typeface="Courier New" panose="02070309020205020404" pitchFamily="49" charset="0"/>
              </a:rPr>
              <a:t>       &amp;= ~(1 &lt;&lt; </a:t>
            </a:r>
            <a:r>
              <a:rPr lang="en-US" sz="1400" dirty="0" err="1">
                <a:latin typeface="Andale Mono" panose="020B0509000000000004"/>
                <a:cs typeface="Courier New" panose="02070309020205020404" pitchFamily="49" charset="0"/>
              </a:rPr>
              <a:t>gpio_pin</a:t>
            </a:r>
            <a:r>
              <a:rPr lang="en-US" sz="1400" dirty="0">
                <a:latin typeface="Andale Mono" panose="020B0509000000000004"/>
                <a:cs typeface="Courier New" panose="02070309020205020404" pitchFamily="49" charset="0"/>
              </a:rPr>
              <a:t>);  // Disable IOF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Andale Mono" panose="020B0509000000000004"/>
                <a:cs typeface="Courier New" panose="02070309020205020404" pitchFamily="49" charset="0"/>
              </a:rPr>
              <a:t>            break;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Andale Mono" panose="020B0509000000000004"/>
                <a:cs typeface="Courier New" panose="02070309020205020404" pitchFamily="49" charset="0"/>
              </a:rPr>
              <a:t>        case OUTPUT: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Andale Mono" panose="020B0509000000000004"/>
                <a:cs typeface="Courier New" panose="02070309020205020404" pitchFamily="49" charset="0"/>
              </a:rPr>
              <a:t>            GPIO0-&gt;</a:t>
            </a:r>
            <a:r>
              <a:rPr lang="en-US" sz="1400" dirty="0" err="1">
                <a:latin typeface="Andale Mono" panose="020B0509000000000004"/>
                <a:cs typeface="Courier New" panose="02070309020205020404" pitchFamily="49" charset="0"/>
              </a:rPr>
              <a:t>output_en</a:t>
            </a:r>
            <a:r>
              <a:rPr lang="en-US" sz="1400" dirty="0">
                <a:latin typeface="Andale Mono" panose="020B0509000000000004"/>
                <a:cs typeface="Courier New" panose="02070309020205020404" pitchFamily="49" charset="0"/>
              </a:rPr>
              <a:t>    |= (1 &lt;&lt; </a:t>
            </a:r>
            <a:r>
              <a:rPr lang="en-US" sz="1400" dirty="0" err="1">
                <a:latin typeface="Andale Mono" panose="020B0509000000000004"/>
                <a:cs typeface="Courier New" panose="02070309020205020404" pitchFamily="49" charset="0"/>
              </a:rPr>
              <a:t>gpio_pin</a:t>
            </a:r>
            <a:r>
              <a:rPr lang="en-US" sz="1400" dirty="0">
                <a:latin typeface="Andale Mono" panose="020B0509000000000004"/>
                <a:cs typeface="Courier New" panose="02070309020205020404" pitchFamily="49" charset="0"/>
              </a:rPr>
              <a:t>);   // Set pin as an output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Andale Mono" panose="020B0509000000000004"/>
                <a:cs typeface="Courier New" panose="02070309020205020404" pitchFamily="49" charset="0"/>
              </a:rPr>
              <a:t>            GPIO0-&gt;</a:t>
            </a:r>
            <a:r>
              <a:rPr lang="en-US" sz="1400" dirty="0" err="1">
                <a:latin typeface="Andale Mono" panose="020B0509000000000004"/>
                <a:cs typeface="Courier New" panose="02070309020205020404" pitchFamily="49" charset="0"/>
              </a:rPr>
              <a:t>iof_en</a:t>
            </a:r>
            <a:r>
              <a:rPr lang="en-US" sz="1400" dirty="0">
                <a:latin typeface="Andale Mono" panose="020B0509000000000004"/>
                <a:cs typeface="Courier New" panose="02070309020205020404" pitchFamily="49" charset="0"/>
              </a:rPr>
              <a:t>       &amp;= ~(1 &lt;&lt; </a:t>
            </a:r>
            <a:r>
              <a:rPr lang="en-US" sz="1400" dirty="0" err="1">
                <a:latin typeface="Andale Mono" panose="020B0509000000000004"/>
                <a:cs typeface="Courier New" panose="02070309020205020404" pitchFamily="49" charset="0"/>
              </a:rPr>
              <a:t>gpio_pin</a:t>
            </a:r>
            <a:r>
              <a:rPr lang="en-US" sz="1400" dirty="0">
                <a:latin typeface="Andale Mono" panose="020B0509000000000004"/>
                <a:cs typeface="Courier New" panose="02070309020205020404" pitchFamily="49" charset="0"/>
              </a:rPr>
              <a:t>);  // Disable IOF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Andale Mono" panose="020B0509000000000004"/>
                <a:cs typeface="Courier New" panose="02070309020205020404" pitchFamily="49" charset="0"/>
              </a:rPr>
              <a:t>            break;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solidFill>
                  <a:srgbClr val="FF0000"/>
                </a:solidFill>
                <a:latin typeface="Andale Mono" panose="020B0509000000000004"/>
                <a:cs typeface="Courier New" panose="02070309020205020404" pitchFamily="49" charset="0"/>
              </a:rPr>
              <a:t>         case GPIO_IOF0: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solidFill>
                  <a:srgbClr val="FF0000"/>
                </a:solidFill>
                <a:latin typeface="Andale Mono" panose="020B0509000000000004"/>
                <a:cs typeface="Courier New" panose="02070309020205020404" pitchFamily="49" charset="0"/>
              </a:rPr>
              <a:t>            GPIO0-&gt;</a:t>
            </a:r>
            <a:r>
              <a:rPr lang="en-US" sz="1400" dirty="0" err="1">
                <a:solidFill>
                  <a:srgbClr val="FF0000"/>
                </a:solidFill>
                <a:latin typeface="Andale Mono" panose="020B0509000000000004"/>
                <a:cs typeface="Courier New" panose="02070309020205020404" pitchFamily="49" charset="0"/>
              </a:rPr>
              <a:t>iof_en</a:t>
            </a:r>
            <a:r>
              <a:rPr lang="en-US" sz="1400" dirty="0">
                <a:solidFill>
                  <a:srgbClr val="FF0000"/>
                </a:solidFill>
                <a:latin typeface="Andale Mono" panose="020B0509000000000004"/>
                <a:cs typeface="Courier New" panose="02070309020205020404" pitchFamily="49" charset="0"/>
              </a:rPr>
              <a:t>       |=  (1 &lt;&lt; </a:t>
            </a:r>
            <a:r>
              <a:rPr lang="en-US" sz="1400" dirty="0" err="1">
                <a:solidFill>
                  <a:srgbClr val="FF0000"/>
                </a:solidFill>
                <a:latin typeface="Andale Mono" panose="020B0509000000000004"/>
                <a:cs typeface="Courier New" panose="02070309020205020404" pitchFamily="49" charset="0"/>
              </a:rPr>
              <a:t>gpio_pin</a:t>
            </a:r>
            <a:r>
              <a:rPr lang="en-US" sz="1400" dirty="0">
                <a:solidFill>
                  <a:srgbClr val="FF0000"/>
                </a:solidFill>
                <a:latin typeface="Andale Mono" panose="020B0509000000000004"/>
                <a:cs typeface="Courier New" panose="02070309020205020404" pitchFamily="49" charset="0"/>
              </a:rPr>
              <a:t>);  // Enable IOF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solidFill>
                  <a:srgbClr val="FF0000"/>
                </a:solidFill>
                <a:latin typeface="Andale Mono" panose="020B0509000000000004"/>
                <a:cs typeface="Courier New" panose="02070309020205020404" pitchFamily="49" charset="0"/>
              </a:rPr>
              <a:t>            GPIO0-&gt;</a:t>
            </a:r>
            <a:r>
              <a:rPr lang="en-US" sz="1400" dirty="0" err="1">
                <a:solidFill>
                  <a:srgbClr val="FF0000"/>
                </a:solidFill>
                <a:latin typeface="Andale Mono" panose="020B0509000000000004"/>
                <a:cs typeface="Courier New" panose="02070309020205020404" pitchFamily="49" charset="0"/>
              </a:rPr>
              <a:t>iof_sel</a:t>
            </a:r>
            <a:r>
              <a:rPr lang="en-US" sz="1400" dirty="0">
                <a:solidFill>
                  <a:srgbClr val="FF0000"/>
                </a:solidFill>
                <a:latin typeface="Andale Mono" panose="020B0509000000000004"/>
                <a:cs typeface="Courier New" panose="02070309020205020404" pitchFamily="49" charset="0"/>
              </a:rPr>
              <a:t>      &amp;= ~(1 &lt;&lt; </a:t>
            </a:r>
            <a:r>
              <a:rPr lang="en-US" sz="1400" dirty="0" err="1">
                <a:solidFill>
                  <a:srgbClr val="FF0000"/>
                </a:solidFill>
                <a:latin typeface="Andale Mono" panose="020B0509000000000004"/>
                <a:cs typeface="Courier New" panose="02070309020205020404" pitchFamily="49" charset="0"/>
              </a:rPr>
              <a:t>gpio_pin</a:t>
            </a:r>
            <a:r>
              <a:rPr lang="en-US" sz="1400" dirty="0">
                <a:solidFill>
                  <a:srgbClr val="FF0000"/>
                </a:solidFill>
                <a:latin typeface="Andale Mono" panose="020B0509000000000004"/>
                <a:cs typeface="Courier New" panose="02070309020205020404" pitchFamily="49" charset="0"/>
              </a:rPr>
              <a:t>);  // IO Function 0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solidFill>
                  <a:srgbClr val="FF0000"/>
                </a:solidFill>
                <a:latin typeface="Andale Mono" panose="020B0509000000000004"/>
                <a:cs typeface="Courier New" panose="02070309020205020404" pitchFamily="49" charset="0"/>
              </a:rPr>
              <a:t>            break;   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solidFill>
                  <a:srgbClr val="FF0000"/>
                </a:solidFill>
                <a:latin typeface="Andale Mono" panose="020B0509000000000004"/>
                <a:cs typeface="Courier New" panose="02070309020205020404" pitchFamily="49" charset="0"/>
              </a:rPr>
              <a:t>         case GPIO_IOF1: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solidFill>
                  <a:srgbClr val="FF0000"/>
                </a:solidFill>
                <a:latin typeface="Andale Mono" panose="020B0509000000000004"/>
                <a:cs typeface="Courier New" panose="02070309020205020404" pitchFamily="49" charset="0"/>
              </a:rPr>
              <a:t>            GPIO0-&gt;</a:t>
            </a:r>
            <a:r>
              <a:rPr lang="en-US" sz="1400" dirty="0" err="1">
                <a:solidFill>
                  <a:srgbClr val="FF0000"/>
                </a:solidFill>
                <a:latin typeface="Andale Mono" panose="020B0509000000000004"/>
                <a:cs typeface="Courier New" panose="02070309020205020404" pitchFamily="49" charset="0"/>
              </a:rPr>
              <a:t>iof_en</a:t>
            </a:r>
            <a:r>
              <a:rPr lang="en-US" sz="1400" dirty="0">
                <a:solidFill>
                  <a:srgbClr val="FF0000"/>
                </a:solidFill>
                <a:latin typeface="Andale Mono" panose="020B0509000000000004"/>
                <a:cs typeface="Courier New" panose="02070309020205020404" pitchFamily="49" charset="0"/>
              </a:rPr>
              <a:t>       |=  (1 &lt;&lt; </a:t>
            </a:r>
            <a:r>
              <a:rPr lang="en-US" sz="1400" dirty="0" err="1">
                <a:solidFill>
                  <a:srgbClr val="FF0000"/>
                </a:solidFill>
                <a:latin typeface="Andale Mono" panose="020B0509000000000004"/>
                <a:cs typeface="Courier New" panose="02070309020205020404" pitchFamily="49" charset="0"/>
              </a:rPr>
              <a:t>gpio_pin</a:t>
            </a:r>
            <a:r>
              <a:rPr lang="en-US" sz="1400" dirty="0">
                <a:solidFill>
                  <a:srgbClr val="FF0000"/>
                </a:solidFill>
                <a:latin typeface="Andale Mono" panose="020B0509000000000004"/>
                <a:cs typeface="Courier New" panose="02070309020205020404" pitchFamily="49" charset="0"/>
              </a:rPr>
              <a:t>);  // Enable IOF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solidFill>
                  <a:srgbClr val="FF0000"/>
                </a:solidFill>
                <a:latin typeface="Andale Mono" panose="020B0509000000000004"/>
                <a:cs typeface="Courier New" panose="02070309020205020404" pitchFamily="49" charset="0"/>
              </a:rPr>
              <a:t>            GPIO0-&gt;</a:t>
            </a:r>
            <a:r>
              <a:rPr lang="en-US" sz="1400" dirty="0" err="1">
                <a:solidFill>
                  <a:srgbClr val="FF0000"/>
                </a:solidFill>
                <a:latin typeface="Andale Mono" panose="020B0509000000000004"/>
                <a:cs typeface="Courier New" panose="02070309020205020404" pitchFamily="49" charset="0"/>
              </a:rPr>
              <a:t>iof_sel</a:t>
            </a:r>
            <a:r>
              <a:rPr lang="en-US" sz="1400" dirty="0">
                <a:solidFill>
                  <a:srgbClr val="FF0000"/>
                </a:solidFill>
                <a:latin typeface="Andale Mono" panose="020B0509000000000004"/>
                <a:cs typeface="Courier New" panose="02070309020205020404" pitchFamily="49" charset="0"/>
              </a:rPr>
              <a:t>      |=  (1 &lt;&lt; </a:t>
            </a:r>
            <a:r>
              <a:rPr lang="en-US" sz="1400" dirty="0" err="1">
                <a:solidFill>
                  <a:srgbClr val="FF0000"/>
                </a:solidFill>
                <a:latin typeface="Andale Mono" panose="020B0509000000000004"/>
                <a:cs typeface="Courier New" panose="02070309020205020404" pitchFamily="49" charset="0"/>
              </a:rPr>
              <a:t>gpio_pin</a:t>
            </a:r>
            <a:r>
              <a:rPr lang="en-US" sz="1400" dirty="0">
                <a:solidFill>
                  <a:srgbClr val="FF0000"/>
                </a:solidFill>
                <a:latin typeface="Andale Mono" panose="020B0509000000000004"/>
                <a:cs typeface="Courier New" panose="02070309020205020404" pitchFamily="49" charset="0"/>
              </a:rPr>
              <a:t>);  // IO Function 1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solidFill>
                  <a:srgbClr val="FF0000"/>
                </a:solidFill>
                <a:latin typeface="Andale Mono" panose="020B0509000000000004"/>
                <a:cs typeface="Courier New" panose="02070309020205020404" pitchFamily="49" charset="0"/>
              </a:rPr>
              <a:t>            break;      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Andale Mono" panose="020B0509000000000004"/>
                <a:cs typeface="Courier New" panose="02070309020205020404" pitchFamily="49" charset="0"/>
              </a:rPr>
              <a:t>    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Andale Mono" panose="020B0509000000000004"/>
                <a:cs typeface="Courier New" panose="02070309020205020404" pitchFamily="49" charset="0"/>
              </a:rPr>
              <a:t>}</a:t>
            </a:r>
          </a:p>
          <a:p>
            <a:pPr marL="0" indent="0">
              <a:spcBef>
                <a:spcPts val="0"/>
              </a:spcBef>
              <a:buNone/>
            </a:pPr>
            <a:endParaRPr lang="en-US" sz="1400" dirty="0">
              <a:latin typeface="Andale Mono" panose="020B0509000000000004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39FCC18-97CE-4494-956B-E266D9343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66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202145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SPI Communication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38912" y="1066800"/>
            <a:ext cx="8534399" cy="5029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>
                <a:latin typeface="Andale Mono" panose="020B0509000000000004" pitchFamily="49" charset="0"/>
              </a:rPr>
              <a:t>#include &lt;</a:t>
            </a:r>
            <a:r>
              <a:rPr lang="en-US" sz="2000" dirty="0" err="1">
                <a:latin typeface="Andale Mono" panose="020B0509000000000004" pitchFamily="49" charset="0"/>
              </a:rPr>
              <a:t>stdint.h</a:t>
            </a:r>
            <a:r>
              <a:rPr lang="en-US" sz="2000" dirty="0">
                <a:latin typeface="Andale Mono" panose="020B050900000000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000" dirty="0">
                <a:latin typeface="Andale Mono" panose="020B0509000000000004" pitchFamily="49" charset="0"/>
              </a:rPr>
              <a:t>#include "</a:t>
            </a:r>
            <a:r>
              <a:rPr lang="en-US" sz="2000" dirty="0" err="1">
                <a:latin typeface="Andale Mono" panose="020B0509000000000004" pitchFamily="49" charset="0"/>
              </a:rPr>
              <a:t>EasyREDVIO.h</a:t>
            </a:r>
            <a:r>
              <a:rPr lang="en-US" sz="2000" dirty="0">
                <a:latin typeface="Andale Mono" panose="020B0509000000000004" pitchFamily="49" charset="0"/>
              </a:rPr>
              <a:t>"</a:t>
            </a:r>
          </a:p>
          <a:p>
            <a:pPr marL="0" indent="0">
              <a:buNone/>
            </a:pPr>
            <a:r>
              <a:rPr lang="en-US" sz="2000" dirty="0">
                <a:latin typeface="Andale Mono" panose="020B0509000000000004" pitchFamily="49" charset="0"/>
              </a:rPr>
              <a:t> </a:t>
            </a:r>
          </a:p>
          <a:p>
            <a:pPr marL="0" indent="0">
              <a:buNone/>
            </a:pPr>
            <a:r>
              <a:rPr lang="en-US" sz="2000" dirty="0" err="1">
                <a:latin typeface="Andale Mono" panose="020B0509000000000004" pitchFamily="49" charset="0"/>
              </a:rPr>
              <a:t>int</a:t>
            </a:r>
            <a:r>
              <a:rPr lang="en-US" sz="2000" dirty="0">
                <a:latin typeface="Andale Mono" panose="020B0509000000000004" pitchFamily="49" charset="0"/>
              </a:rPr>
              <a:t> main(void) {</a:t>
            </a:r>
          </a:p>
          <a:p>
            <a:pPr marL="0" indent="0">
              <a:buNone/>
            </a:pPr>
            <a:r>
              <a:rPr lang="en-US" sz="2000" dirty="0">
                <a:latin typeface="Andale Mono" panose="020B0509000000000004" pitchFamily="49" charset="0"/>
              </a:rPr>
              <a:t>  uint8_t sample;</a:t>
            </a:r>
          </a:p>
          <a:p>
            <a:pPr marL="0" indent="0">
              <a:buNone/>
            </a:pPr>
            <a:r>
              <a:rPr lang="en-US" sz="2000" dirty="0">
                <a:latin typeface="Andale Mono" panose="020B0509000000000004" pitchFamily="49" charset="0"/>
              </a:rPr>
              <a:t>  </a:t>
            </a:r>
            <a:r>
              <a:rPr lang="en-US" sz="2000" dirty="0" err="1">
                <a:latin typeface="Andale Mono" panose="020B0509000000000004" pitchFamily="49" charset="0"/>
              </a:rPr>
              <a:t>spiInit</a:t>
            </a:r>
            <a:r>
              <a:rPr lang="en-US" sz="2000" dirty="0">
                <a:latin typeface="Andale Mono" panose="020B0509000000000004" pitchFamily="49" charset="0"/>
              </a:rPr>
              <a:t>(15, 0, 0);  // Initialize the SPI to 500 </a:t>
            </a:r>
            <a:r>
              <a:rPr lang="en-US" sz="2000" dirty="0" err="1">
                <a:latin typeface="Andale Mono" panose="020B0509000000000004" pitchFamily="49" charset="0"/>
              </a:rPr>
              <a:t>KHz</a:t>
            </a:r>
            <a:endParaRPr lang="en-US" sz="2000" dirty="0">
              <a:latin typeface="Andale Mono" panose="020B05090000000000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Andale Mono" panose="020B0509000000000004" pitchFamily="49" charset="0"/>
              </a:rPr>
              <a:t>  while(1) {</a:t>
            </a:r>
          </a:p>
          <a:p>
            <a:pPr marL="0" indent="0">
              <a:buNone/>
            </a:pPr>
            <a:r>
              <a:rPr lang="en-US" sz="2000" dirty="0">
                <a:latin typeface="Andale Mono" panose="020B0509000000000004" pitchFamily="49" charset="0"/>
              </a:rPr>
              <a:t>    </a:t>
            </a:r>
            <a:r>
              <a:rPr lang="en-US" sz="2000" dirty="0" err="1">
                <a:latin typeface="Andale Mono" panose="020B0509000000000004" pitchFamily="49" charset="0"/>
              </a:rPr>
              <a:t>spiSendReceive</a:t>
            </a:r>
            <a:r>
              <a:rPr lang="en-US" sz="2000" dirty="0">
                <a:latin typeface="Andale Mono" panose="020B0509000000000004" pitchFamily="49" charset="0"/>
              </a:rPr>
              <a:t>('0x60');</a:t>
            </a:r>
          </a:p>
          <a:p>
            <a:pPr marL="0" indent="0">
              <a:buNone/>
            </a:pPr>
            <a:r>
              <a:rPr lang="en-US" sz="2000" dirty="0">
                <a:latin typeface="Andale Mono" panose="020B0509000000000004" pitchFamily="49" charset="0"/>
              </a:rPr>
              <a:t>    sample = </a:t>
            </a:r>
            <a:r>
              <a:rPr lang="en-US" sz="2000" dirty="0" err="1">
                <a:latin typeface="Andale Mono" panose="020B0509000000000004" pitchFamily="49" charset="0"/>
              </a:rPr>
              <a:t>spiSendReceive</a:t>
            </a:r>
            <a:r>
              <a:rPr lang="en-US" sz="2000" dirty="0">
                <a:latin typeface="Andale Mono" panose="020B0509000000000004" pitchFamily="49" charset="0"/>
              </a:rPr>
              <a:t>('0x00’);</a:t>
            </a:r>
          </a:p>
          <a:p>
            <a:pPr marL="0" indent="0">
              <a:buNone/>
            </a:pPr>
            <a:r>
              <a:rPr lang="en-US" sz="2000" dirty="0">
                <a:latin typeface="Andale Mono" panose="020B0509000000000004" pitchFamily="49" charset="0"/>
              </a:rPr>
              <a:t>    </a:t>
            </a:r>
            <a:r>
              <a:rPr lang="en-US" sz="2000" dirty="0" err="1">
                <a:latin typeface="Andale Mono" panose="020B0509000000000004" pitchFamily="49" charset="0"/>
              </a:rPr>
              <a:t>printf</a:t>
            </a:r>
            <a:r>
              <a:rPr lang="en-US" sz="2000" dirty="0">
                <a:latin typeface="Andale Mono" panose="020B0509000000000004" pitchFamily="49" charset="0"/>
              </a:rPr>
              <a:t>("Read %d\n", sample);</a:t>
            </a:r>
          </a:p>
          <a:p>
            <a:pPr marL="0" indent="0">
              <a:buNone/>
            </a:pPr>
            <a:r>
              <a:rPr lang="en-US" sz="2000" dirty="0">
                <a:latin typeface="Andale Mono" panose="020B0509000000000004" pitchFamily="49" charset="0"/>
              </a:rPr>
              <a:t>    delay(200);</a:t>
            </a:r>
          </a:p>
          <a:p>
            <a:pPr marL="0" indent="0">
              <a:buNone/>
            </a:pPr>
            <a:r>
              <a:rPr lang="en-US" sz="2000" dirty="0">
                <a:latin typeface="Andale Mono" panose="020B0509000000000004" pitchFamily="49" charset="0"/>
              </a:rPr>
              <a:t>  }</a:t>
            </a:r>
          </a:p>
          <a:p>
            <a:pPr marL="0" indent="0">
              <a:buNone/>
            </a:pPr>
            <a:r>
              <a:rPr lang="en-US" sz="2000" dirty="0">
                <a:latin typeface="Andale Mono" panose="020B0509000000000004" pitchFamily="49" charset="0"/>
              </a:rPr>
              <a:t>}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39FCC18-97CE-4494-956B-E266D9343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67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4337972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Embedded Systems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Example: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SPI Accelerometer</a:t>
            </a:r>
          </a:p>
        </p:txBody>
      </p:sp>
    </p:spTree>
    <p:extLst>
      <p:ext uri="{BB962C8B-B14F-4D97-AF65-F5344CB8AC3E}">
        <p14:creationId xmlns:p14="http://schemas.microsoft.com/office/powerpoint/2010/main" val="4057528936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199" y="68759"/>
            <a:ext cx="85008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+mj-lt"/>
              </a:rPr>
              <a:t>Example: SPI Interface to Accelerometer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23672" y="1066800"/>
            <a:ext cx="8534399" cy="45259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LIS3DH 3-axis accelerometer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Measures X, Y, Z acceleration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2-8 G Full scale (configurable)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SPI interface with 16-bit transfers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~1 mg sensitivity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3x3 mm land grid array package</a:t>
            </a:r>
          </a:p>
          <a:p>
            <a:pPr lvl="2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Hard to assemble without tooling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Available on a breakout board</a:t>
            </a:r>
          </a:p>
          <a:p>
            <a:pPr lvl="2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$4.95 from Adafruit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5B674E2-E672-0B46-92E8-5FDF995D62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9400" y="1219200"/>
            <a:ext cx="1727200" cy="16002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C72240E-5FE5-1F43-921E-EC5D545208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8512" y="3057955"/>
            <a:ext cx="2648976" cy="260350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0973D4-1455-4C94-B387-739ED186B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69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60826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Embedded Systems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RISC-V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Microcontrollers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2777287593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LIS3DH Internal Operation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23672" y="990600"/>
            <a:ext cx="8534399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MEMS cantilevers move based on acceleration</a:t>
            </a:r>
          </a:p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Changes capacitance, sensed by ADC</a:t>
            </a:r>
          </a:p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Temperature compensation for good accuracy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31A242-9397-2F4D-8E0C-8A78CA8F92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3000" y="2590800"/>
            <a:ext cx="6705600" cy="3581772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6C50714-275F-4A95-BAED-5F9392AE7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70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7A438FE-EA32-E34D-9176-3514DCECBB3C}"/>
              </a:ext>
            </a:extLst>
          </p:cNvPr>
          <p:cNvSpPr txBox="1"/>
          <p:nvPr/>
        </p:nvSpPr>
        <p:spPr>
          <a:xfrm>
            <a:off x="5029200" y="6047601"/>
            <a:ext cx="19812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st.com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 LIS3DH Data Sheet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99512161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Microcontroller → Accel Interface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23672" y="1066800"/>
            <a:ext cx="4910328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3.3V, GND</a:t>
            </a:r>
          </a:p>
          <a:p>
            <a:pPr lvl="1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Connecting 5V may cook LIS3DH</a:t>
            </a:r>
          </a:p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SPI interface</a:t>
            </a:r>
          </a:p>
          <a:p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LIS3DH also has I2C interface</a:t>
            </a:r>
          </a:p>
          <a:p>
            <a:pPr lvl="1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Don’t connect these pins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FFB7538-3069-46AD-816C-0A541F86E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71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01B628E-D53A-3D47-B5AC-6D4CD6CE7C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00" y="1093304"/>
            <a:ext cx="2786270" cy="3084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425161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SPI Data Packets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23672" y="1066800"/>
            <a:ext cx="8534399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Communicate with SPI through internal registers</a:t>
            </a:r>
          </a:p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Each register has 6-bit address, 8 bits of data</a:t>
            </a:r>
          </a:p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Use a 16-bit SPI transaction</a:t>
            </a:r>
          </a:p>
          <a:p>
            <a:pPr lvl="1"/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RWbar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= 1 to read, 0 to write.  </a:t>
            </a:r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MSbar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= 0 for single register accesses</a:t>
            </a:r>
          </a:p>
          <a:p>
            <a:pPr lvl="1"/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Keep CS low for entire 16 cycles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9D23DB6-D3EC-0B43-8551-C8151D3B82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192" y="3398837"/>
            <a:ext cx="7769808" cy="2849563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7D39507-99A0-4BF6-9B92-17408D4FB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72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9CE60D-23F5-4583-8EB6-D04829860E9A}"/>
              </a:ext>
            </a:extLst>
          </p:cNvPr>
          <p:cNvSpPr txBox="1"/>
          <p:nvPr/>
        </p:nvSpPr>
        <p:spPr>
          <a:xfrm>
            <a:off x="5029200" y="5971401"/>
            <a:ext cx="19812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st.com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 LIS3DH Data Sheet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163925413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SPI Write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23672" y="1066800"/>
            <a:ext cx="8534399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RWbar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= 0.  </a:t>
            </a:r>
            <a:r>
              <a:rPr lang="en-US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MSbar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= 0</a:t>
            </a:r>
          </a:p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Send 6-bit address of register to write</a:t>
            </a:r>
          </a:p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Send 8 bit data value to write to register</a:t>
            </a:r>
          </a:p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Receive 8 bits of dummy data back (discard)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2B9D034-60F4-434B-B3BE-AF70F4E866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199" y="3398837"/>
            <a:ext cx="7969377" cy="2468563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BDA2512-40ED-4057-B8F7-6A7FD8BAA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73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7660A9F-7D7F-764E-9134-B73FC0F1D091}"/>
              </a:ext>
            </a:extLst>
          </p:cNvPr>
          <p:cNvSpPr txBox="1"/>
          <p:nvPr/>
        </p:nvSpPr>
        <p:spPr>
          <a:xfrm>
            <a:off x="5029200" y="5867401"/>
            <a:ext cx="19812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st.com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 LIS3DH Data Sheet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75049173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SPI Read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23672" y="1066800"/>
            <a:ext cx="8534399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RWbar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= 1.  </a:t>
            </a:r>
            <a:r>
              <a:rPr lang="en-US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MSbar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= 0</a:t>
            </a:r>
          </a:p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Send 6-bit address of register to read</a:t>
            </a:r>
          </a:p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Send 8 bit dummy data</a:t>
            </a:r>
          </a:p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Receive 8 bits of read data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C24FA5A-6652-3247-9C1D-27559E6E52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655" y="3322637"/>
            <a:ext cx="7868545" cy="2468563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7F24A94-E94B-41EB-906F-DCE7DC8AB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74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49E0A4-8006-C843-93A3-C94357D3665A}"/>
              </a:ext>
            </a:extLst>
          </p:cNvPr>
          <p:cNvSpPr txBox="1"/>
          <p:nvPr/>
        </p:nvSpPr>
        <p:spPr>
          <a:xfrm>
            <a:off x="5029200" y="5867401"/>
            <a:ext cx="19812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st.com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 LIS3DH Data Sheet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840151519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LISD3H Registers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304800" y="1066800"/>
            <a:ext cx="8534399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Read WHO_AM_I to check</a:t>
            </a:r>
          </a:p>
          <a:p>
            <a:pPr marL="0" indent="0">
              <a:buNone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	SPI interface working</a:t>
            </a:r>
          </a:p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Write CTRL_REG to </a:t>
            </a:r>
          </a:p>
          <a:p>
            <a:pPr marL="0" indent="0">
              <a:buNone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	configure accel</a:t>
            </a:r>
          </a:p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Read OUT_X/Y/Z registers</a:t>
            </a:r>
          </a:p>
          <a:p>
            <a:pPr marL="0" indent="0">
              <a:buNone/>
            </a:pP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	to measure acceleration</a:t>
            </a:r>
          </a:p>
          <a:p>
            <a:pPr lvl="1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16-bit 2’s complement values</a:t>
            </a:r>
          </a:p>
          <a:p>
            <a:pPr lvl="1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Stored in 8-bit high and low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regs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63B34AC-7B25-BC4F-9DF8-AC18532A94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7800" y="1129506"/>
            <a:ext cx="3601249" cy="440055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0F336B-5EC9-4795-A5C9-13D593752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75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C66CE2-B248-0B4E-BCB7-A13499A19F49}"/>
              </a:ext>
            </a:extLst>
          </p:cNvPr>
          <p:cNvSpPr txBox="1"/>
          <p:nvPr/>
        </p:nvSpPr>
        <p:spPr>
          <a:xfrm>
            <a:off x="6400800" y="5530056"/>
            <a:ext cx="19812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st.com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 LIS3DH Data Sheet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782389722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LISD3H WHO_AM_I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304800" y="1066800"/>
            <a:ext cx="8534399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WHO_AM_I register (0x0F) always reads 0x33 = 51</a:t>
            </a:r>
          </a:p>
          <a:p>
            <a:pPr lvl="1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Easy way to check your SPI wiring is correct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89D0187-5FCB-184B-8D22-2E8D8B2857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" y="2209800"/>
            <a:ext cx="7086600" cy="163931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F9BBAD2-5949-402A-A8AB-4B5243247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76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7D2E796-8A98-8C45-B2C3-41D04CBA3CC7}"/>
              </a:ext>
            </a:extLst>
          </p:cNvPr>
          <p:cNvSpPr txBox="1"/>
          <p:nvPr/>
        </p:nvSpPr>
        <p:spPr>
          <a:xfrm>
            <a:off x="5721626" y="3572111"/>
            <a:ext cx="19812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st.com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 LIS3DH Data Sheet</a:t>
            </a:r>
            <a:endParaRPr lang="en-US" sz="12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BAF175B-481F-A546-AF68-0A230A9C900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7773" y="3849110"/>
            <a:ext cx="3224453" cy="241834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851978A-EDAC-4B4C-8B7C-7A966601E031}"/>
              </a:ext>
            </a:extLst>
          </p:cNvPr>
          <p:cNvSpPr txBox="1"/>
          <p:nvPr/>
        </p:nvSpPr>
        <p:spPr>
          <a:xfrm>
            <a:off x="2667000" y="4853610"/>
            <a:ext cx="77439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SCK</a:t>
            </a:r>
            <a:endParaRPr lang="en-US" sz="2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3D092F9-259A-1743-AC5F-8E489A0EAA82}"/>
              </a:ext>
            </a:extLst>
          </p:cNvPr>
          <p:cNvSpPr txBox="1"/>
          <p:nvPr/>
        </p:nvSpPr>
        <p:spPr>
          <a:xfrm>
            <a:off x="2667000" y="5579511"/>
            <a:ext cx="9906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MISO</a:t>
            </a:r>
            <a:endParaRPr lang="en-US" sz="2400" dirty="0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215DDD74-7445-E841-8FCD-0D5EC2911CA2}"/>
              </a:ext>
            </a:extLst>
          </p:cNvPr>
          <p:cNvSpPr/>
          <p:nvPr/>
        </p:nvSpPr>
        <p:spPr>
          <a:xfrm>
            <a:off x="4419600" y="4648200"/>
            <a:ext cx="1524000" cy="667075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3FA9E2D0-C367-7B46-BDCB-F9114CCFE980}"/>
              </a:ext>
            </a:extLst>
          </p:cNvPr>
          <p:cNvSpPr/>
          <p:nvPr/>
        </p:nvSpPr>
        <p:spPr>
          <a:xfrm>
            <a:off x="5181600" y="5339026"/>
            <a:ext cx="793578" cy="667075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C6BFB08-628C-2342-B7EE-599FAC44DE17}"/>
              </a:ext>
            </a:extLst>
          </p:cNvPr>
          <p:cNvSpPr txBox="1"/>
          <p:nvPr/>
        </p:nvSpPr>
        <p:spPr>
          <a:xfrm>
            <a:off x="4450278" y="4309646"/>
            <a:ext cx="199942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16 clock pulses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140CF7C-E0E3-7847-B9AA-6B6C68D2B509}"/>
              </a:ext>
            </a:extLst>
          </p:cNvPr>
          <p:cNvSpPr txBox="1"/>
          <p:nvPr/>
        </p:nvSpPr>
        <p:spPr>
          <a:xfrm>
            <a:off x="5951087" y="5523383"/>
            <a:ext cx="80752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0x33</a:t>
            </a:r>
            <a:endParaRPr lang="en-US" sz="2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4083046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LISD3H Control Registers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304800" y="1066800"/>
            <a:ext cx="8534399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CTRL_REG1 (0x20)</a:t>
            </a:r>
          </a:p>
          <a:p>
            <a:pPr lvl="1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Write 0x77</a:t>
            </a:r>
          </a:p>
          <a:p>
            <a:pPr lvl="1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Enable X, Y, Z axis measurements</a:t>
            </a:r>
          </a:p>
          <a:p>
            <a:pPr lvl="1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Normal mode 400 Hz sampling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39BB2D8-7E8C-0046-848E-ECFEBBEA4F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3999" y="1219200"/>
            <a:ext cx="3605333" cy="224792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22DA664-96EF-604E-A98F-E76FBC0029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33999" y="3473510"/>
            <a:ext cx="3605333" cy="2175333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5B060AA-07D3-4C2D-961F-4E770F12F7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77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4540DC6-0D24-A04A-8787-D85DD08B78F7}"/>
              </a:ext>
            </a:extLst>
          </p:cNvPr>
          <p:cNvSpPr txBox="1"/>
          <p:nvPr/>
        </p:nvSpPr>
        <p:spPr>
          <a:xfrm>
            <a:off x="5486400" y="5609083"/>
            <a:ext cx="19812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st.com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 LIS3DH Data Sheet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088914057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LISD3H Control Registers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304800" y="1066800"/>
            <a:ext cx="8534399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CTRL_REG4 (0x23)</a:t>
            </a:r>
          </a:p>
          <a:p>
            <a:pPr lvl="1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Write 0x88</a:t>
            </a:r>
          </a:p>
          <a:p>
            <a:pPr lvl="1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Update output after each reading</a:t>
            </a:r>
          </a:p>
          <a:p>
            <a:pPr lvl="1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High resolution (16-bit) mode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0E2749E-1685-1F47-B612-2068622E96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8386" y="1137831"/>
            <a:ext cx="4042619" cy="183396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9FFE859-B604-994A-AB1A-07F4A21F9E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9632" y="2971800"/>
            <a:ext cx="4051883" cy="21336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1730BD8-E764-4A92-88F3-F33C04629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78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9B3403-2FF2-CA4B-805C-C5CC182A2798}"/>
              </a:ext>
            </a:extLst>
          </p:cNvPr>
          <p:cNvSpPr txBox="1"/>
          <p:nvPr/>
        </p:nvSpPr>
        <p:spPr>
          <a:xfrm>
            <a:off x="5791200" y="5105400"/>
            <a:ext cx="19812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st.com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 LIS3DH Data Sheet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948878599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LISD3H Output Registers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23672" y="1066800"/>
            <a:ext cx="8534399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Read X, Y, Z acceleration as 2 bytes each</a:t>
            </a:r>
          </a:p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Combine into 16-bit 2’s complement numbers</a:t>
            </a:r>
          </a:p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Accel = (Reading – Offset) * Scale</a:t>
            </a:r>
          </a:p>
          <a:p>
            <a:pPr lvl="1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Must calibrate offset and scale</a:t>
            </a:r>
          </a:p>
          <a:p>
            <a:pPr lvl="1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Measure reading at level, rotated +/- 90 degrees on each axis</a:t>
            </a:r>
          </a:p>
          <a:p>
            <a:pPr lvl="1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Different offset and scale for each axis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315BEA1-442D-4A76-A0B7-7F93ACD49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79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23346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RISC-V Microcontrollers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1" y="1066800"/>
            <a:ext cx="8305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RISC-V is an </a:t>
            </a:r>
            <a:r>
              <a:rPr lang="en-US" b="1" dirty="0">
                <a:solidFill>
                  <a:srgbClr val="0070C0"/>
                </a:solidFill>
              </a:rPr>
              <a:t>open-standard </a:t>
            </a:r>
            <a:r>
              <a:rPr lang="en-US" dirty="0"/>
              <a:t>architecture</a:t>
            </a:r>
          </a:p>
          <a:p>
            <a:pPr lvl="1"/>
            <a:r>
              <a:rPr lang="en-US" dirty="0"/>
              <a:t>Developed at Berkeley starting in 2010</a:t>
            </a:r>
          </a:p>
          <a:p>
            <a:pPr lvl="1"/>
            <a:r>
              <a:rPr lang="en-US" dirty="0"/>
              <a:t>No licensing fees</a:t>
            </a:r>
          </a:p>
          <a:p>
            <a:pPr lvl="1"/>
            <a:r>
              <a:rPr lang="en-US" dirty="0"/>
              <a:t>Increasingly popular, especially for system-on-chip</a:t>
            </a:r>
          </a:p>
          <a:p>
            <a:r>
              <a:rPr lang="en-US" b="1" dirty="0" err="1">
                <a:solidFill>
                  <a:srgbClr val="0070C0"/>
                </a:solidFill>
              </a:rPr>
              <a:t>SiFive</a:t>
            </a:r>
            <a:r>
              <a:rPr lang="en-US" b="1" dirty="0">
                <a:solidFill>
                  <a:srgbClr val="0070C0"/>
                </a:solidFill>
              </a:rPr>
              <a:t> Freedom E310-G002</a:t>
            </a:r>
          </a:p>
          <a:p>
            <a:pPr lvl="1"/>
            <a:r>
              <a:rPr lang="en-US" dirty="0"/>
              <a:t>Second generation RISC-V microcontroller (2019)</a:t>
            </a:r>
          </a:p>
          <a:p>
            <a:pPr lvl="1"/>
            <a:r>
              <a:rPr lang="en-US" dirty="0"/>
              <a:t>Found on several low-cost boards</a:t>
            </a:r>
          </a:p>
          <a:p>
            <a:endParaRPr lang="en-US" dirty="0"/>
          </a:p>
          <a:p>
            <a:pPr lvl="1"/>
            <a:endParaRPr lang="en-US" dirty="0"/>
          </a:p>
          <a:p>
            <a:endParaRPr lang="en-US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106AAFD-28BA-44A5-8EF6-26088C9D3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7808148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199" y="68759"/>
            <a:ext cx="85008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+mj-lt"/>
              </a:rPr>
              <a:t>Accelerometer Starter Code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23672" y="1066800"/>
            <a:ext cx="8534399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dirty="0">
                <a:latin typeface="Andale Mono"/>
                <a:cs typeface="Courier New" panose="02070309020205020404" pitchFamily="49" charset="0"/>
              </a:rPr>
              <a:t>// E85 Lab 8: Digital Level</a:t>
            </a:r>
          </a:p>
          <a:p>
            <a:pPr marL="0" indent="0">
              <a:buNone/>
            </a:pPr>
            <a:r>
              <a:rPr lang="en-US" sz="2200" dirty="0">
                <a:latin typeface="Andale Mono"/>
                <a:cs typeface="Courier New" panose="02070309020205020404" pitchFamily="49" charset="0"/>
              </a:rPr>
              <a:t>// David Harris &amp; Josh Brake</a:t>
            </a:r>
          </a:p>
          <a:p>
            <a:pPr marL="0" indent="0">
              <a:buNone/>
            </a:pPr>
            <a:endParaRPr lang="en-US" sz="2200" dirty="0">
              <a:latin typeface="Andale Mono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200" dirty="0">
                <a:latin typeface="Andale Mono"/>
                <a:cs typeface="Courier New" panose="02070309020205020404" pitchFamily="49" charset="0"/>
              </a:rPr>
              <a:t>#include &lt;</a:t>
            </a:r>
            <a:r>
              <a:rPr lang="en-US" sz="2200" dirty="0" err="1">
                <a:latin typeface="Andale Mono"/>
                <a:cs typeface="Courier New" panose="02070309020205020404" pitchFamily="49" charset="0"/>
              </a:rPr>
              <a:t>stdint.h</a:t>
            </a:r>
            <a:r>
              <a:rPr lang="en-US" sz="2200" dirty="0">
                <a:latin typeface="Andale Mono"/>
                <a:cs typeface="Courier New" panose="02070309020205020404" pitchFamily="49" charset="0"/>
              </a:rPr>
              <a:t>&gt;</a:t>
            </a:r>
          </a:p>
          <a:p>
            <a:pPr marL="0" indent="0">
              <a:buNone/>
            </a:pPr>
            <a:r>
              <a:rPr lang="en-US" sz="2200" dirty="0">
                <a:latin typeface="Andale Mono"/>
                <a:cs typeface="Courier New" panose="02070309020205020404" pitchFamily="49" charset="0"/>
              </a:rPr>
              <a:t>#include "</a:t>
            </a:r>
            <a:r>
              <a:rPr lang="en-US" sz="2200" dirty="0" err="1">
                <a:latin typeface="Andale Mono"/>
                <a:cs typeface="Courier New" panose="02070309020205020404" pitchFamily="49" charset="0"/>
              </a:rPr>
              <a:t>EasyREDVIO.h</a:t>
            </a:r>
            <a:r>
              <a:rPr lang="en-US" sz="2200" dirty="0">
                <a:latin typeface="Andale Mono"/>
                <a:cs typeface="Courier New" panose="02070309020205020404" pitchFamily="49" charset="0"/>
              </a:rPr>
              <a:t>"</a:t>
            </a:r>
          </a:p>
          <a:p>
            <a:pPr marL="0" indent="0">
              <a:buNone/>
            </a:pPr>
            <a:endParaRPr lang="en-US" sz="2200" dirty="0">
              <a:latin typeface="Andale Mono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S" sz="2200" dirty="0">
              <a:latin typeface="Andale Mono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55FE558-43D1-464F-ABD7-5EE6E5AF4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80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691169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199" y="68759"/>
            <a:ext cx="85008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Accelerometer Starter Code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23672" y="1066800"/>
            <a:ext cx="8534399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>
                <a:latin typeface="Andale Mono" panose="020B0509000000000004" pitchFamily="49" charset="0"/>
              </a:rPr>
              <a:t>void </a:t>
            </a:r>
            <a:r>
              <a:rPr lang="en-US" sz="1600" dirty="0" err="1">
                <a:latin typeface="Andale Mono" panose="020B0509000000000004" pitchFamily="49" charset="0"/>
              </a:rPr>
              <a:t>spiWrite</a:t>
            </a:r>
            <a:r>
              <a:rPr lang="en-US" sz="1600" dirty="0">
                <a:latin typeface="Andale Mono" panose="020B0509000000000004" pitchFamily="49" charset="0"/>
              </a:rPr>
              <a:t>(uint8_t address, uint8_t value) {</a:t>
            </a:r>
          </a:p>
          <a:p>
            <a:pPr marL="0" indent="0">
              <a:buNone/>
            </a:pPr>
            <a:r>
              <a:rPr lang="en-US" sz="1600" dirty="0">
                <a:latin typeface="Andale Mono" panose="020B0509000000000004" pitchFamily="49" charset="0"/>
              </a:rPr>
              <a:t>  uint8_t hi, lo;</a:t>
            </a:r>
          </a:p>
          <a:p>
            <a:pPr marL="0" indent="0">
              <a:buNone/>
            </a:pPr>
            <a:r>
              <a:rPr lang="en-US" sz="1600" dirty="0">
                <a:latin typeface="Andale Mono" panose="020B0509000000000004" pitchFamily="49" charset="0"/>
              </a:rPr>
              <a:t>  </a:t>
            </a:r>
            <a:r>
              <a:rPr lang="en-US" sz="1600" dirty="0" err="1">
                <a:latin typeface="Andale Mono" panose="020B0509000000000004" pitchFamily="49" charset="0"/>
              </a:rPr>
              <a:t>digitalWrite</a:t>
            </a:r>
            <a:r>
              <a:rPr lang="en-US" sz="1600" dirty="0">
                <a:latin typeface="Andale Mono" panose="020B0509000000000004" pitchFamily="49" charset="0"/>
              </a:rPr>
              <a:t>(2, 0);           // pulse chip select</a:t>
            </a:r>
          </a:p>
          <a:p>
            <a:pPr marL="0" indent="0">
              <a:buNone/>
            </a:pPr>
            <a:r>
              <a:rPr lang="en-US" sz="1600" dirty="0">
                <a:latin typeface="Andale Mono" panose="020B0509000000000004" pitchFamily="49" charset="0"/>
              </a:rPr>
              <a:t>  hi = </a:t>
            </a:r>
            <a:r>
              <a:rPr lang="en-US" sz="1600" dirty="0" err="1">
                <a:latin typeface="Andale Mono" panose="020B0509000000000004" pitchFamily="49" charset="0"/>
              </a:rPr>
              <a:t>spiSendReceive</a:t>
            </a:r>
            <a:r>
              <a:rPr lang="en-US" sz="1600" dirty="0">
                <a:latin typeface="Andale Mono" panose="020B0509000000000004" pitchFamily="49" charset="0"/>
              </a:rPr>
              <a:t>(address);</a:t>
            </a:r>
          </a:p>
          <a:p>
            <a:pPr marL="0" indent="0">
              <a:buNone/>
            </a:pPr>
            <a:r>
              <a:rPr lang="en-US" sz="1600" dirty="0">
                <a:latin typeface="Andale Mono" panose="020B0509000000000004" pitchFamily="49" charset="0"/>
              </a:rPr>
              <a:t>  lo = </a:t>
            </a:r>
            <a:r>
              <a:rPr lang="en-US" sz="1600" dirty="0" err="1">
                <a:latin typeface="Andale Mono" panose="020B0509000000000004" pitchFamily="49" charset="0"/>
              </a:rPr>
              <a:t>spiSendReceive</a:t>
            </a:r>
            <a:r>
              <a:rPr lang="en-US" sz="1600" dirty="0">
                <a:latin typeface="Andale Mono" panose="020B0509000000000004" pitchFamily="49" charset="0"/>
              </a:rPr>
              <a:t>(value); </a:t>
            </a:r>
          </a:p>
          <a:p>
            <a:pPr marL="0" indent="0">
              <a:buNone/>
            </a:pPr>
            <a:r>
              <a:rPr lang="en-US" sz="1600" dirty="0">
                <a:latin typeface="Andale Mono" panose="020B0509000000000004" pitchFamily="49" charset="0"/>
              </a:rPr>
              <a:t>  </a:t>
            </a:r>
            <a:r>
              <a:rPr lang="en-US" sz="1600" dirty="0" err="1">
                <a:latin typeface="Andale Mono" panose="020B0509000000000004" pitchFamily="49" charset="0"/>
              </a:rPr>
              <a:t>digitalWrite</a:t>
            </a:r>
            <a:r>
              <a:rPr lang="en-US" sz="1600" dirty="0">
                <a:latin typeface="Andale Mono" panose="020B0509000000000004" pitchFamily="49" charset="0"/>
              </a:rPr>
              <a:t>(2, 1);           // release chip select</a:t>
            </a:r>
          </a:p>
          <a:p>
            <a:pPr marL="0" indent="0">
              <a:buNone/>
            </a:pPr>
            <a:r>
              <a:rPr lang="en-US" sz="1600" dirty="0">
                <a:latin typeface="Andale Mono" panose="020B0509000000000004" pitchFamily="49" charset="0"/>
              </a:rPr>
              <a:t>  // discard returned values on a write transaction</a:t>
            </a:r>
          </a:p>
          <a:p>
            <a:pPr marL="0" indent="0">
              <a:buNone/>
            </a:pPr>
            <a:r>
              <a:rPr lang="en-US" sz="1600" dirty="0">
                <a:latin typeface="Andale Mono" panose="020B0509000000000004" pitchFamily="49" charset="0"/>
              </a:rPr>
              <a:t>}</a:t>
            </a:r>
          </a:p>
          <a:p>
            <a:pPr marL="0" indent="0">
              <a:buNone/>
            </a:pPr>
            <a:br>
              <a:rPr lang="en-US" sz="1600" dirty="0">
                <a:latin typeface="Andale Mono" panose="020B0509000000000004" pitchFamily="49" charset="0"/>
              </a:rPr>
            </a:br>
            <a:r>
              <a:rPr lang="en-US" sz="1600" dirty="0">
                <a:latin typeface="Andale Mono" panose="020B0509000000000004" pitchFamily="49" charset="0"/>
              </a:rPr>
              <a:t>uint8_t </a:t>
            </a:r>
            <a:r>
              <a:rPr lang="en-US" sz="1600" dirty="0" err="1">
                <a:latin typeface="Andale Mono" panose="020B0509000000000004" pitchFamily="49" charset="0"/>
              </a:rPr>
              <a:t>spiRead</a:t>
            </a:r>
            <a:r>
              <a:rPr lang="en-US" sz="1600" dirty="0">
                <a:latin typeface="Andale Mono" panose="020B0509000000000004" pitchFamily="49" charset="0"/>
              </a:rPr>
              <a:t>(uint8_t address) {</a:t>
            </a:r>
          </a:p>
          <a:p>
            <a:pPr marL="0" indent="0">
              <a:buNone/>
            </a:pPr>
            <a:r>
              <a:rPr lang="en-US" sz="1600" dirty="0">
                <a:latin typeface="Andale Mono" panose="020B0509000000000004" pitchFamily="49" charset="0"/>
              </a:rPr>
              <a:t>  uint8_t hi, lo;</a:t>
            </a:r>
          </a:p>
          <a:p>
            <a:pPr marL="0" indent="0">
              <a:buNone/>
            </a:pPr>
            <a:r>
              <a:rPr lang="en-US" sz="1600" dirty="0">
                <a:latin typeface="Andale Mono" panose="020B0509000000000004" pitchFamily="49" charset="0"/>
              </a:rPr>
              <a:t>  </a:t>
            </a:r>
            <a:r>
              <a:rPr lang="en-US" sz="1600" dirty="0" err="1">
                <a:latin typeface="Andale Mono" panose="020B0509000000000004" pitchFamily="49" charset="0"/>
              </a:rPr>
              <a:t>digitalWrite</a:t>
            </a:r>
            <a:r>
              <a:rPr lang="en-US" sz="1600" dirty="0">
                <a:latin typeface="Andale Mono" panose="020B0509000000000004" pitchFamily="49" charset="0"/>
              </a:rPr>
              <a:t>(2, 0);           // pulse chip select</a:t>
            </a:r>
          </a:p>
          <a:p>
            <a:pPr marL="0" indent="0">
              <a:buNone/>
            </a:pPr>
            <a:r>
              <a:rPr lang="en-US" sz="1600" dirty="0">
                <a:latin typeface="Andale Mono" panose="020B0509000000000004" pitchFamily="49" charset="0"/>
              </a:rPr>
              <a:t>  hi = </a:t>
            </a:r>
            <a:r>
              <a:rPr lang="en-US" sz="1600" dirty="0" err="1">
                <a:latin typeface="Andale Mono" panose="020B0509000000000004" pitchFamily="49" charset="0"/>
              </a:rPr>
              <a:t>spiSendReceive</a:t>
            </a:r>
            <a:r>
              <a:rPr lang="en-US" sz="1600" dirty="0">
                <a:latin typeface="Andale Mono" panose="020B0509000000000004" pitchFamily="49" charset="0"/>
              </a:rPr>
              <a:t>(address | 1 &lt;&lt; 7); // set </a:t>
            </a:r>
            <a:r>
              <a:rPr lang="en-US" sz="1600" dirty="0" err="1">
                <a:latin typeface="Andale Mono" panose="020B0509000000000004" pitchFamily="49" charset="0"/>
              </a:rPr>
              <a:t>msb</a:t>
            </a:r>
            <a:r>
              <a:rPr lang="en-US" sz="1600" dirty="0">
                <a:latin typeface="Andale Mono" panose="020B0509000000000004" pitchFamily="49" charset="0"/>
              </a:rPr>
              <a:t> for reads</a:t>
            </a:r>
          </a:p>
          <a:p>
            <a:pPr marL="0" indent="0">
              <a:buNone/>
            </a:pPr>
            <a:r>
              <a:rPr lang="en-US" sz="1600" dirty="0">
                <a:latin typeface="Andale Mono" panose="020B0509000000000004" pitchFamily="49" charset="0"/>
              </a:rPr>
              <a:t>  lo = </a:t>
            </a:r>
            <a:r>
              <a:rPr lang="en-US" sz="1600" dirty="0" err="1">
                <a:latin typeface="Andale Mono" panose="020B0509000000000004" pitchFamily="49" charset="0"/>
              </a:rPr>
              <a:t>spiSendReceive</a:t>
            </a:r>
            <a:r>
              <a:rPr lang="en-US" sz="1600" dirty="0">
                <a:latin typeface="Andale Mono" panose="020B0509000000000004" pitchFamily="49" charset="0"/>
              </a:rPr>
              <a:t>(0x00);    // send dummy payload </a:t>
            </a:r>
          </a:p>
          <a:p>
            <a:pPr marL="0" indent="0">
              <a:buNone/>
            </a:pPr>
            <a:r>
              <a:rPr lang="en-US" sz="1600" dirty="0">
                <a:latin typeface="Andale Mono" panose="020B0509000000000004" pitchFamily="49" charset="0"/>
              </a:rPr>
              <a:t>  </a:t>
            </a:r>
            <a:r>
              <a:rPr lang="en-US" sz="1600" dirty="0" err="1">
                <a:latin typeface="Andale Mono" panose="020B0509000000000004" pitchFamily="49" charset="0"/>
              </a:rPr>
              <a:t>digitalWrite</a:t>
            </a:r>
            <a:r>
              <a:rPr lang="en-US" sz="1600" dirty="0">
                <a:latin typeface="Andale Mono" panose="020B0509000000000004" pitchFamily="49" charset="0"/>
              </a:rPr>
              <a:t>(2, 1);           // release chip select</a:t>
            </a:r>
          </a:p>
          <a:p>
            <a:pPr marL="0" indent="0">
              <a:buNone/>
            </a:pPr>
            <a:r>
              <a:rPr lang="en-US" sz="1600" dirty="0">
                <a:latin typeface="Andale Mono" panose="020B0509000000000004" pitchFamily="49" charset="0"/>
              </a:rPr>
              <a:t>  return lo;  // return low byte from a read transaction</a:t>
            </a:r>
          </a:p>
          <a:p>
            <a:pPr marL="0" indent="0">
              <a:buNone/>
            </a:pPr>
            <a:r>
              <a:rPr lang="en-US" sz="1600" dirty="0">
                <a:latin typeface="Andale Mono" panose="020B0509000000000004" pitchFamily="49" charset="0"/>
              </a:rPr>
              <a:t>}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09FECE0-37FF-4B64-8F0F-51E4AD90A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81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2390898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199" y="68759"/>
            <a:ext cx="85008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Accelerometer Starter Code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23672" y="914400"/>
            <a:ext cx="8534399" cy="495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sz="1400" dirty="0" err="1">
                <a:latin typeface="Andale Mono"/>
                <a:cs typeface="Courier New" panose="02070309020205020404" pitchFamily="49" charset="0"/>
              </a:rPr>
              <a:t>int</a:t>
            </a:r>
            <a:r>
              <a:rPr lang="en-US" sz="1400" dirty="0">
                <a:latin typeface="Andale Mono"/>
                <a:cs typeface="Courier New" panose="02070309020205020404" pitchFamily="49" charset="0"/>
              </a:rPr>
              <a:t> main(void) {		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Andale Mono"/>
                <a:cs typeface="Courier New" panose="02070309020205020404" pitchFamily="49" charset="0"/>
              </a:rPr>
              <a:t>    uint8_t debug;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Andale Mono"/>
                <a:cs typeface="Courier New" panose="02070309020205020404" pitchFamily="49" charset="0"/>
              </a:rPr>
              <a:t>    int16_t </a:t>
            </a:r>
            <a:r>
              <a:rPr lang="en-US" sz="1400" dirty="0" err="1">
                <a:latin typeface="Andale Mono"/>
                <a:cs typeface="Courier New" panose="02070309020205020404" pitchFamily="49" charset="0"/>
              </a:rPr>
              <a:t>x,y</a:t>
            </a:r>
            <a:r>
              <a:rPr lang="en-US" sz="1400" dirty="0">
                <a:latin typeface="Andale Mono"/>
                <a:cs typeface="Courier New" panose="02070309020205020404" pitchFamily="49" charset="0"/>
              </a:rPr>
              <a:t>;</a:t>
            </a:r>
          </a:p>
          <a:p>
            <a:pPr marL="0" indent="0">
              <a:spcBef>
                <a:spcPts val="0"/>
              </a:spcBef>
              <a:buNone/>
            </a:pPr>
            <a:endParaRPr lang="en-US" sz="1400" dirty="0">
              <a:latin typeface="Andale Mono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Andale Mono"/>
                <a:cs typeface="Courier New" panose="02070309020205020404" pitchFamily="49" charset="0"/>
              </a:rPr>
              <a:t>    </a:t>
            </a:r>
            <a:r>
              <a:rPr lang="en-US" sz="1400" dirty="0" err="1">
                <a:latin typeface="Andale Mono"/>
                <a:cs typeface="Courier New" panose="02070309020205020404" pitchFamily="49" charset="0"/>
              </a:rPr>
              <a:t>spiInit</a:t>
            </a:r>
            <a:r>
              <a:rPr lang="en-US" sz="1400">
                <a:latin typeface="Andale Mono"/>
                <a:cs typeface="Courier New" panose="02070309020205020404" pitchFamily="49" charset="0"/>
              </a:rPr>
              <a:t>(15, 0, 0); </a:t>
            </a:r>
            <a:r>
              <a:rPr lang="en-US" sz="1400" dirty="0">
                <a:latin typeface="Andale Mono"/>
                <a:cs typeface="Courier New" panose="02070309020205020404" pitchFamily="49" charset="0"/>
              </a:rPr>
              <a:t>// Initialize SPI pins and clocks</a:t>
            </a:r>
          </a:p>
          <a:p>
            <a:pPr marL="0" indent="0">
              <a:buNone/>
            </a:pPr>
            <a:r>
              <a:rPr lang="en-US" sz="1400" dirty="0">
                <a:latin typeface="Andale Mono" panose="020B0509000000000004" pitchFamily="49" charset="0"/>
              </a:rPr>
              <a:t>    </a:t>
            </a:r>
            <a:r>
              <a:rPr lang="en-US" sz="1400" dirty="0" err="1">
                <a:latin typeface="Andale Mono" panose="020B0509000000000004" pitchFamily="49" charset="0"/>
              </a:rPr>
              <a:t>digitalWrite</a:t>
            </a:r>
            <a:r>
              <a:rPr lang="en-US" sz="1400" dirty="0">
                <a:latin typeface="Andale Mono" panose="020B0509000000000004" pitchFamily="49" charset="0"/>
              </a:rPr>
              <a:t>(2, 1);</a:t>
            </a:r>
          </a:p>
          <a:p>
            <a:pPr marL="0" indent="0">
              <a:buNone/>
            </a:pPr>
            <a:r>
              <a:rPr lang="en-US" sz="1400" dirty="0">
                <a:latin typeface="Andale Mono" panose="020B0509000000000004" pitchFamily="49" charset="0"/>
              </a:rPr>
              <a:t>    </a:t>
            </a:r>
            <a:r>
              <a:rPr lang="en-US" sz="1400" dirty="0" err="1">
                <a:latin typeface="Andale Mono" panose="020B0509000000000004" pitchFamily="49" charset="0"/>
              </a:rPr>
              <a:t>pinMode</a:t>
            </a:r>
            <a:r>
              <a:rPr lang="en-US" sz="1400" dirty="0">
                <a:latin typeface="Andale Mono" panose="020B0509000000000004" pitchFamily="49" charset="0"/>
              </a:rPr>
              <a:t>(2, OUTPUT);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Andale Mono"/>
                <a:cs typeface="Courier New" panose="02070309020205020404" pitchFamily="49" charset="0"/>
              </a:rPr>
              <a:t>	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Andale Mono"/>
                <a:cs typeface="Courier New" panose="02070309020205020404" pitchFamily="49" charset="0"/>
              </a:rPr>
              <a:t>    // Check WHO_AM_I register. should return 0x33 = 51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Andale Mono"/>
                <a:cs typeface="Courier New" panose="02070309020205020404" pitchFamily="49" charset="0"/>
              </a:rPr>
              <a:t>    debug = </a:t>
            </a:r>
            <a:r>
              <a:rPr lang="en-US" sz="1400" dirty="0" err="1">
                <a:latin typeface="Andale Mono"/>
                <a:cs typeface="Courier New" panose="02070309020205020404" pitchFamily="49" charset="0"/>
              </a:rPr>
              <a:t>spiRead</a:t>
            </a:r>
            <a:r>
              <a:rPr lang="en-US" sz="1400" dirty="0">
                <a:latin typeface="Andale Mono"/>
                <a:cs typeface="Courier New" panose="02070309020205020404" pitchFamily="49" charset="0"/>
              </a:rPr>
              <a:t>(0x0F);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Andale Mono"/>
                <a:cs typeface="Courier New" panose="02070309020205020404" pitchFamily="49" charset="0"/>
              </a:rPr>
              <a:t>	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Andale Mono"/>
                <a:cs typeface="Courier New" panose="02070309020205020404" pitchFamily="49" charset="0"/>
              </a:rPr>
              <a:t>    //Setup the LIS3DH for use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Andale Mono"/>
                <a:cs typeface="Courier New" panose="02070309020205020404" pitchFamily="49" charset="0"/>
              </a:rPr>
              <a:t>    </a:t>
            </a:r>
            <a:r>
              <a:rPr lang="en-US" sz="1400" dirty="0" err="1">
                <a:latin typeface="Andale Mono"/>
                <a:cs typeface="Courier New" panose="02070309020205020404" pitchFamily="49" charset="0"/>
              </a:rPr>
              <a:t>spiWrite</a:t>
            </a:r>
            <a:r>
              <a:rPr lang="en-US" sz="1400" dirty="0">
                <a:latin typeface="Andale Mono"/>
                <a:cs typeface="Courier New" panose="02070309020205020404" pitchFamily="49" charset="0"/>
              </a:rPr>
              <a:t>(0x20, 0x77); // highest conversion rate, all axis on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Andale Mono"/>
                <a:cs typeface="Courier New" panose="02070309020205020404" pitchFamily="49" charset="0"/>
              </a:rPr>
              <a:t>    </a:t>
            </a:r>
            <a:r>
              <a:rPr lang="en-US" sz="1400" dirty="0" err="1">
                <a:latin typeface="Andale Mono"/>
                <a:cs typeface="Courier New" panose="02070309020205020404" pitchFamily="49" charset="0"/>
              </a:rPr>
              <a:t>spiWrite</a:t>
            </a:r>
            <a:r>
              <a:rPr lang="en-US" sz="1400" dirty="0">
                <a:latin typeface="Andale Mono"/>
                <a:cs typeface="Courier New" panose="02070309020205020404" pitchFamily="49" charset="0"/>
              </a:rPr>
              <a:t>(0x23, 0x88); // block update, and high resolution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Andale Mono"/>
                <a:cs typeface="Courier New" panose="02070309020205020404" pitchFamily="49" charset="0"/>
              </a:rPr>
              <a:t>	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Andale Mono"/>
                <a:cs typeface="Courier New" panose="02070309020205020404" pitchFamily="49" charset="0"/>
              </a:rPr>
              <a:t>    while(1)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Andale Mono"/>
                <a:cs typeface="Courier New" panose="02070309020205020404" pitchFamily="49" charset="0"/>
              </a:rPr>
              <a:t>        // Collect the X and Y values from the LIS3DH 	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Andale Mono"/>
                <a:cs typeface="Courier New" panose="02070309020205020404" pitchFamily="49" charset="0"/>
              </a:rPr>
              <a:t>        x = </a:t>
            </a:r>
            <a:r>
              <a:rPr lang="en-US" sz="1400" dirty="0" err="1">
                <a:latin typeface="Andale Mono"/>
                <a:cs typeface="Courier New" panose="02070309020205020404" pitchFamily="49" charset="0"/>
              </a:rPr>
              <a:t>spiRead</a:t>
            </a:r>
            <a:r>
              <a:rPr lang="en-US" sz="1400" dirty="0">
                <a:latin typeface="Andale Mono"/>
                <a:cs typeface="Courier New" panose="02070309020205020404" pitchFamily="49" charset="0"/>
              </a:rPr>
              <a:t>(0x28) | (</a:t>
            </a:r>
            <a:r>
              <a:rPr lang="en-US" sz="1400" dirty="0" err="1">
                <a:latin typeface="Andale Mono"/>
                <a:cs typeface="Courier New" panose="02070309020205020404" pitchFamily="49" charset="0"/>
              </a:rPr>
              <a:t>spiRead</a:t>
            </a:r>
            <a:r>
              <a:rPr lang="en-US" sz="1400" dirty="0">
                <a:latin typeface="Andale Mono"/>
                <a:cs typeface="Courier New" panose="02070309020205020404" pitchFamily="49" charset="0"/>
              </a:rPr>
              <a:t>(0x29) &lt;&lt; 8);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Andale Mono"/>
                <a:cs typeface="Courier New" panose="02070309020205020404" pitchFamily="49" charset="0"/>
              </a:rPr>
              <a:t>        y = </a:t>
            </a:r>
            <a:r>
              <a:rPr lang="en-US" sz="1400" dirty="0" err="1">
                <a:latin typeface="Andale Mono"/>
                <a:cs typeface="Courier New" panose="02070309020205020404" pitchFamily="49" charset="0"/>
              </a:rPr>
              <a:t>spiRead</a:t>
            </a:r>
            <a:r>
              <a:rPr lang="en-US" sz="1400" dirty="0">
                <a:latin typeface="Andale Mono"/>
                <a:cs typeface="Courier New" panose="02070309020205020404" pitchFamily="49" charset="0"/>
              </a:rPr>
              <a:t>(0x2A) | (</a:t>
            </a:r>
            <a:r>
              <a:rPr lang="en-US" sz="1400" dirty="0" err="1">
                <a:latin typeface="Andale Mono"/>
                <a:cs typeface="Courier New" panose="02070309020205020404" pitchFamily="49" charset="0"/>
              </a:rPr>
              <a:t>spiRead</a:t>
            </a:r>
            <a:r>
              <a:rPr lang="en-US" sz="1400" dirty="0">
                <a:latin typeface="Andale Mono"/>
                <a:cs typeface="Courier New" panose="02070309020205020404" pitchFamily="49" charset="0"/>
              </a:rPr>
              <a:t>(0x2B) &lt;&lt; 8);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Andale Mono"/>
                <a:cs typeface="Courier New" panose="02070309020205020404" pitchFamily="49" charset="0"/>
              </a:rPr>
              <a:t>	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Andale Mono"/>
                <a:cs typeface="Courier New" panose="02070309020205020404" pitchFamily="49" charset="0"/>
              </a:rPr>
              <a:t>        // Small delay to reduce flicker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Andale Mono"/>
                <a:cs typeface="Courier New" panose="02070309020205020404" pitchFamily="49" charset="0"/>
              </a:rPr>
              <a:t>        delay(100);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Andale Mono"/>
                <a:cs typeface="Courier New" panose="02070309020205020404" pitchFamily="49" charset="0"/>
              </a:rPr>
              <a:t>    }	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400" dirty="0">
                <a:latin typeface="Andale Mono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72CF10B-ACC1-41FC-9025-CFA18FB20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82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2741544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199" y="68759"/>
            <a:ext cx="85008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+mj-lt"/>
              </a:rPr>
              <a:t>Lab 8: Digital Level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23672" y="1066800"/>
            <a:ext cx="8534399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Goal of Lab 8 is to build a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digital level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Accelerometer code on previous pages is provided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You move a dot around on</a:t>
            </a:r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	an LED matrix to indicate tilt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Use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digitalWrite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from </a:t>
            </a:r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EasyREDVIO.h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B3640F0-56AC-834C-9DAB-E30E82E011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286000"/>
            <a:ext cx="2650648" cy="350520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F17CCBF-A674-4F34-BA4D-E76FD1AE2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83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DB67196-3446-6C4B-9347-73C21B11E37B}"/>
              </a:ext>
            </a:extLst>
          </p:cNvPr>
          <p:cNvSpPr/>
          <p:nvPr/>
        </p:nvSpPr>
        <p:spPr>
          <a:xfrm>
            <a:off x="5867400" y="5785104"/>
            <a:ext cx="342900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 err="1"/>
              <a:t>cdn-shop.adafruit.com</a:t>
            </a:r>
            <a:r>
              <a:rPr lang="en-US" sz="1000" dirty="0"/>
              <a:t>/datasheets/454datasheet.pdf</a:t>
            </a:r>
          </a:p>
        </p:txBody>
      </p:sp>
    </p:spTree>
    <p:extLst>
      <p:ext uri="{BB962C8B-B14F-4D97-AF65-F5344CB8AC3E}">
        <p14:creationId xmlns:p14="http://schemas.microsoft.com/office/powerpoint/2010/main" val="3398679477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9" name="Rectangle 3"/>
          <p:cNvSpPr>
            <a:spLocks noGrp="1" noChangeArrowheads="1"/>
          </p:cNvSpPr>
          <p:nvPr>
            <p:ph idx="1"/>
            <p:custDataLst>
              <p:tags r:id="rId1"/>
            </p:custDataLst>
          </p:nvPr>
        </p:nvSpPr>
        <p:spPr/>
        <p:txBody>
          <a:bodyPr>
            <a:noAutofit/>
          </a:bodyPr>
          <a:lstStyle/>
          <a:p>
            <a:pPr marL="0" indent="0" eaLnBrk="1" hangingPunct="1">
              <a:buNone/>
            </a:pPr>
            <a:r>
              <a:rPr lang="en-US" sz="2400" b="1" dirty="0">
                <a:solidFill>
                  <a:srgbClr val="0070C0"/>
                </a:solidFill>
              </a:rPr>
              <a:t>Digital Design and Computer Architecture Lecture Notes </a:t>
            </a:r>
          </a:p>
          <a:p>
            <a:pPr marL="0" indent="0" eaLnBrk="1" hangingPunct="1">
              <a:buNone/>
            </a:pPr>
            <a:r>
              <a:rPr lang="en-US" sz="2400" b="1">
                <a:solidFill>
                  <a:srgbClr val="0070C0"/>
                </a:solidFill>
              </a:rPr>
              <a:t>© 2021 </a:t>
            </a:r>
            <a:r>
              <a:rPr lang="en-US" sz="2400" b="1" dirty="0">
                <a:solidFill>
                  <a:srgbClr val="0070C0"/>
                </a:solidFill>
              </a:rPr>
              <a:t>Sarah Harris and David Harris</a:t>
            </a:r>
          </a:p>
          <a:p>
            <a:pPr marL="0" indent="0" eaLnBrk="1" hangingPunct="1">
              <a:buNone/>
            </a:pPr>
            <a:br>
              <a:rPr lang="en-US" sz="2400" b="1" dirty="0">
                <a:solidFill>
                  <a:srgbClr val="0070C0"/>
                </a:solidFill>
              </a:rPr>
            </a:br>
            <a:r>
              <a:rPr lang="en-US" sz="2400" b="1" dirty="0">
                <a:solidFill>
                  <a:srgbClr val="0070C0"/>
                </a:solidFill>
              </a:rPr>
              <a:t>These notes may be used and modified for educational and/or non-commercial purposes so long as the source is attributed.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6EA655C-B141-4EEA-A7CE-21C9285575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84</a:t>
            </a:fld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About these Notes</a:t>
            </a:r>
          </a:p>
        </p:txBody>
      </p:sp>
    </p:spTree>
    <p:extLst>
      <p:ext uri="{BB962C8B-B14F-4D97-AF65-F5344CB8AC3E}">
        <p14:creationId xmlns:p14="http://schemas.microsoft.com/office/powerpoint/2010/main" val="39152339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57199" y="68759"/>
            <a:ext cx="883920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err="1">
                <a:solidFill>
                  <a:schemeClr val="bg1"/>
                </a:solidFill>
              </a:rPr>
              <a:t>SiFive</a:t>
            </a:r>
            <a:r>
              <a:rPr lang="en-US" sz="4400" dirty="0">
                <a:solidFill>
                  <a:schemeClr val="bg1"/>
                </a:solidFill>
              </a:rPr>
              <a:t> Freedom E310 Microprocessor</a:t>
            </a:r>
          </a:p>
        </p:txBody>
      </p:sp>
      <p:sp>
        <p:nvSpPr>
          <p:cNvPr id="4" name="Rectangle 3"/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0" y="1066800"/>
            <a:ext cx="8458199" cy="452596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E31 microprocessor with </a:t>
            </a:r>
            <a:r>
              <a:rPr lang="en-US" b="1" dirty="0">
                <a:solidFill>
                  <a:srgbClr val="0070C0"/>
                </a:solidFill>
              </a:rPr>
              <a:t>5-stage pipeline</a:t>
            </a:r>
          </a:p>
          <a:p>
            <a:pPr lvl="1"/>
            <a:r>
              <a:rPr lang="en-US" dirty="0"/>
              <a:t>Similar to the one we will discuss in class</a:t>
            </a:r>
          </a:p>
          <a:p>
            <a:pPr lvl="1"/>
            <a:r>
              <a:rPr lang="en-US" dirty="0"/>
              <a:t>RV32IMAC architecture</a:t>
            </a:r>
          </a:p>
          <a:p>
            <a:pPr lvl="2"/>
            <a:r>
              <a:rPr lang="en-US" dirty="0"/>
              <a:t>Baseline </a:t>
            </a:r>
            <a:r>
              <a:rPr lang="en-US" b="1" dirty="0"/>
              <a:t>32</a:t>
            </a:r>
            <a:r>
              <a:rPr lang="en-US" dirty="0"/>
              <a:t>-bit </a:t>
            </a:r>
            <a:r>
              <a:rPr lang="en-US" b="1" dirty="0"/>
              <a:t>R</a:t>
            </a:r>
            <a:r>
              <a:rPr lang="en-US" dirty="0"/>
              <a:t>ISC-</a:t>
            </a:r>
            <a:r>
              <a:rPr lang="en-US" b="1" dirty="0"/>
              <a:t>V</a:t>
            </a:r>
            <a:r>
              <a:rPr lang="en-US" dirty="0"/>
              <a:t> </a:t>
            </a:r>
            <a:r>
              <a:rPr lang="en-US" b="1" dirty="0"/>
              <a:t>I</a:t>
            </a:r>
            <a:r>
              <a:rPr lang="en-US" dirty="0"/>
              <a:t>nteger instructions</a:t>
            </a:r>
          </a:p>
          <a:p>
            <a:pPr lvl="2"/>
            <a:r>
              <a:rPr lang="en-US" dirty="0"/>
              <a:t>Plus </a:t>
            </a:r>
            <a:r>
              <a:rPr lang="en-US" b="1" dirty="0"/>
              <a:t>M</a:t>
            </a:r>
            <a:r>
              <a:rPr lang="en-US" dirty="0"/>
              <a:t>ultiply/Divide, </a:t>
            </a:r>
            <a:r>
              <a:rPr lang="en-US" b="1" dirty="0"/>
              <a:t>A</a:t>
            </a:r>
            <a:r>
              <a:rPr lang="en-US" dirty="0"/>
              <a:t>tomic Memory, </a:t>
            </a:r>
            <a:r>
              <a:rPr lang="en-US" b="1" dirty="0"/>
              <a:t>C</a:t>
            </a:r>
            <a:r>
              <a:rPr lang="en-US" dirty="0"/>
              <a:t>ompressed operations</a:t>
            </a:r>
          </a:p>
          <a:p>
            <a:pPr lvl="1"/>
            <a:r>
              <a:rPr lang="en-US" dirty="0"/>
              <a:t>2.73 </a:t>
            </a:r>
            <a:r>
              <a:rPr lang="en-US" dirty="0" err="1"/>
              <a:t>Coremark</a:t>
            </a:r>
            <a:r>
              <a:rPr lang="en-US" dirty="0"/>
              <a:t>/MHz</a:t>
            </a:r>
          </a:p>
          <a:p>
            <a:r>
              <a:rPr lang="en-US" b="1" dirty="0">
                <a:solidFill>
                  <a:srgbClr val="0070C0"/>
                </a:solidFill>
              </a:rPr>
              <a:t>Electrical Specs</a:t>
            </a:r>
          </a:p>
          <a:p>
            <a:pPr lvl="1"/>
            <a:r>
              <a:rPr lang="en-US" dirty="0"/>
              <a:t>Up to 320 MHz</a:t>
            </a:r>
          </a:p>
          <a:p>
            <a:pPr lvl="1"/>
            <a:r>
              <a:rPr lang="en-US" dirty="0"/>
              <a:t>Built in antiquated 180 nm process</a:t>
            </a:r>
          </a:p>
          <a:p>
            <a:pPr lvl="1"/>
            <a:r>
              <a:rPr lang="en-US" dirty="0"/>
              <a:t>1.8V core and 3.3V I/O</a:t>
            </a:r>
          </a:p>
          <a:p>
            <a:pPr lvl="2"/>
            <a:endParaRPr lang="en-US" dirty="0"/>
          </a:p>
          <a:p>
            <a:pPr lvl="1"/>
            <a:endParaRPr lang="en-US" dirty="0"/>
          </a:p>
          <a:p>
            <a:endParaRPr lang="en-US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F97DBCD-06D0-4E63-AA67-1987FE0D6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180296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33378</TotalTime>
  <Words>6080</Words>
  <Application>Microsoft Office PowerPoint</Application>
  <PresentationFormat>On-screen Show (4:3)</PresentationFormat>
  <Paragraphs>1082</Paragraphs>
  <Slides>84</Slides>
  <Notes>84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84</vt:i4>
      </vt:variant>
    </vt:vector>
  </HeadingPairs>
  <TitlesOfParts>
    <vt:vector size="91" baseType="lpstr">
      <vt:lpstr>Andale Mono</vt:lpstr>
      <vt:lpstr>Arial</vt:lpstr>
      <vt:lpstr>Arial Black</vt:lpstr>
      <vt:lpstr>Calibri</vt:lpstr>
      <vt:lpstr>Courier New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Harvey Mudd College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sharris</dc:creator>
  <cp:lastModifiedBy>Sarah Harris</cp:lastModifiedBy>
  <cp:revision>590</cp:revision>
  <cp:lastPrinted>2020-10-14T23:45:22Z</cp:lastPrinted>
  <dcterms:created xsi:type="dcterms:W3CDTF">2012-08-07T04:56:47Z</dcterms:created>
  <dcterms:modified xsi:type="dcterms:W3CDTF">2021-01-28T17:07:55Z</dcterms:modified>
</cp:coreProperties>
</file>